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Cormorant Garamond Bold Italics" panose="020B0604020202020204" charset="0"/>
      <p:regular r:id="rId18"/>
    </p:embeddedFont>
    <p:embeddedFont>
      <p:font typeface="Cormorant Garamond Italics" panose="020B0604020202020204" charset="0"/>
      <p:regular r:id="rId19"/>
    </p:embeddedFont>
    <p:embeddedFont>
      <p:font typeface="Glacial Indifference" panose="020B0604020202020204" charset="0"/>
      <p:regular r:id="rId20"/>
    </p:embeddedFont>
    <p:embeddedFont>
      <p:font typeface="Glacial Indifference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87179" autoAdjust="0"/>
  </p:normalViewPr>
  <p:slideViewPr>
    <p:cSldViewPr>
      <p:cViewPr varScale="1">
        <p:scale>
          <a:sx n="37" d="100"/>
          <a:sy n="37" d="100"/>
        </p:scale>
        <p:origin x="1060" y="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20.09.2024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hyperlink" Target="https://www.semanticscholar.org/paper/Deep-learning-for-dynamic-graphs%3A-models-and-Gravina-Bacciu/4bd70be8cb9df3bac3ea9835d008fc34b154cae1" TargetMode="External"/><Relationship Id="rId5" Type="http://schemas.openxmlformats.org/officeDocument/2006/relationships/image" Target="../media/image25.png"/><Relationship Id="rId4" Type="http://schemas.openxmlformats.org/officeDocument/2006/relationships/image" Target="../media/image22.sv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1.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2.svg"/><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7.sv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hyperlink" Target="https://www.tatvic.com/blog/detecting-real-time-anomalies-using-r-google-analytics-360-data/"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hyperlink" Target="https://www.forecastforge.com/learning/anomaly-detectio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sv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hyperlink" Target="https://arxiv.org/pdf/2106.09876" TargetMode="External"/><Relationship Id="rId5" Type="http://schemas.openxmlformats.org/officeDocument/2006/relationships/image" Target="../media/image23.png"/><Relationship Id="rId4" Type="http://schemas.openxmlformats.org/officeDocument/2006/relationships/image" Target="../media/image22.sv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txBody>
          <a:bodyPr/>
          <a:lstStyle/>
          <a:p>
            <a:endParaRPr lang="he-IL"/>
          </a:p>
        </p:txBody>
      </p:sp>
      <p:sp>
        <p:nvSpPr>
          <p:cNvPr id="3" name="Freeform 3"/>
          <p:cNvSpPr/>
          <p:nvPr/>
        </p:nvSpPr>
        <p:spPr>
          <a:xfrm>
            <a:off x="1586785" y="722433"/>
            <a:ext cx="1042670" cy="1042670"/>
          </a:xfrm>
          <a:custGeom>
            <a:avLst/>
            <a:gdLst/>
            <a:ahLst/>
            <a:cxnLst/>
            <a:rect l="l" t="t" r="r" b="b"/>
            <a:pathLst>
              <a:path w="1042670" h="1042670">
                <a:moveTo>
                  <a:pt x="0" y="0"/>
                </a:moveTo>
                <a:lnTo>
                  <a:pt x="1042670" y="0"/>
                </a:lnTo>
                <a:lnTo>
                  <a:pt x="1042670" y="1042670"/>
                </a:lnTo>
                <a:lnTo>
                  <a:pt x="0" y="10426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4" name="Freeform 4"/>
          <p:cNvSpPr/>
          <p:nvPr/>
        </p:nvSpPr>
        <p:spPr>
          <a:xfrm flipH="1">
            <a:off x="14225179" y="0"/>
            <a:ext cx="4062821" cy="3198548"/>
          </a:xfrm>
          <a:custGeom>
            <a:avLst/>
            <a:gdLst/>
            <a:ahLst/>
            <a:cxnLst/>
            <a:rect l="l" t="t" r="r" b="b"/>
            <a:pathLst>
              <a:path w="4062821" h="3198548">
                <a:moveTo>
                  <a:pt x="4062821" y="0"/>
                </a:moveTo>
                <a:lnTo>
                  <a:pt x="0" y="0"/>
                </a:lnTo>
                <a:lnTo>
                  <a:pt x="0" y="3198548"/>
                </a:lnTo>
                <a:lnTo>
                  <a:pt x="4062821" y="3198548"/>
                </a:lnTo>
                <a:lnTo>
                  <a:pt x="4062821"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he-IL"/>
          </a:p>
        </p:txBody>
      </p:sp>
      <p:sp>
        <p:nvSpPr>
          <p:cNvPr id="5" name="Freeform 5"/>
          <p:cNvSpPr/>
          <p:nvPr/>
        </p:nvSpPr>
        <p:spPr>
          <a:xfrm flipH="1">
            <a:off x="13809790" y="5826116"/>
            <a:ext cx="4478210" cy="4478210"/>
          </a:xfrm>
          <a:custGeom>
            <a:avLst/>
            <a:gdLst/>
            <a:ahLst/>
            <a:cxnLst/>
            <a:rect l="l" t="t" r="r" b="b"/>
            <a:pathLst>
              <a:path w="4478210" h="4478210">
                <a:moveTo>
                  <a:pt x="4478210" y="0"/>
                </a:moveTo>
                <a:lnTo>
                  <a:pt x="0" y="0"/>
                </a:lnTo>
                <a:lnTo>
                  <a:pt x="0" y="4478210"/>
                </a:lnTo>
                <a:lnTo>
                  <a:pt x="4478210" y="4478210"/>
                </a:lnTo>
                <a:lnTo>
                  <a:pt x="447821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he-IL"/>
          </a:p>
        </p:txBody>
      </p:sp>
      <p:sp>
        <p:nvSpPr>
          <p:cNvPr id="6" name="TextBox 6"/>
          <p:cNvSpPr txBox="1"/>
          <p:nvPr/>
        </p:nvSpPr>
        <p:spPr>
          <a:xfrm>
            <a:off x="2353124" y="2516191"/>
            <a:ext cx="13954555" cy="2905201"/>
          </a:xfrm>
          <a:prstGeom prst="rect">
            <a:avLst/>
          </a:prstGeom>
        </p:spPr>
        <p:txBody>
          <a:bodyPr lIns="0" tIns="0" rIns="0" bIns="0" rtlCol="0" anchor="t">
            <a:spAutoFit/>
          </a:bodyPr>
          <a:lstStyle/>
          <a:p>
            <a:pPr algn="l">
              <a:lnSpc>
                <a:spcPts val="7503"/>
              </a:lnSpc>
            </a:pPr>
            <a:r>
              <a:rPr lang="en-US" sz="7503" i="1">
                <a:solidFill>
                  <a:srgbClr val="2D3880"/>
                </a:solidFill>
                <a:latin typeface="Cormorant Garamond Italics"/>
                <a:ea typeface="Cormorant Garamond Italics"/>
                <a:cs typeface="Cormorant Garamond Italics"/>
                <a:sym typeface="Cormorant Garamond Italics"/>
              </a:rPr>
              <a:t>Analyzing article's citations -</a:t>
            </a:r>
          </a:p>
          <a:p>
            <a:pPr algn="l">
              <a:lnSpc>
                <a:spcPts val="7503"/>
              </a:lnSpc>
            </a:pPr>
            <a:r>
              <a:rPr lang="en-US" sz="7503" i="1">
                <a:solidFill>
                  <a:srgbClr val="2D3880"/>
                </a:solidFill>
                <a:latin typeface="Cormorant Garamond Italics"/>
                <a:ea typeface="Cormorant Garamond Italics"/>
                <a:cs typeface="Cormorant Garamond Italics"/>
                <a:sym typeface="Cormorant Garamond Italics"/>
              </a:rPr>
              <a:t> by using anomaly detection in </a:t>
            </a:r>
          </a:p>
          <a:p>
            <a:pPr marL="0" lvl="0" indent="0" algn="l">
              <a:lnSpc>
                <a:spcPts val="7503"/>
              </a:lnSpc>
            </a:pPr>
            <a:r>
              <a:rPr lang="en-US" sz="7503" i="1">
                <a:solidFill>
                  <a:srgbClr val="2D3880"/>
                </a:solidFill>
                <a:latin typeface="Cormorant Garamond Italics"/>
                <a:ea typeface="Cormorant Garamond Italics"/>
                <a:cs typeface="Cormorant Garamond Italics"/>
                <a:sym typeface="Cormorant Garamond Italics"/>
              </a:rPr>
              <a:t> dynamic graphs via transformer</a:t>
            </a:r>
          </a:p>
        </p:txBody>
      </p:sp>
      <p:sp>
        <p:nvSpPr>
          <p:cNvPr id="7" name="TextBox 7"/>
          <p:cNvSpPr txBox="1"/>
          <p:nvPr/>
        </p:nvSpPr>
        <p:spPr>
          <a:xfrm>
            <a:off x="2353124" y="6060306"/>
            <a:ext cx="6549763" cy="2331819"/>
          </a:xfrm>
          <a:prstGeom prst="rect">
            <a:avLst/>
          </a:prstGeom>
        </p:spPr>
        <p:txBody>
          <a:bodyPr lIns="0" tIns="0" rIns="0" bIns="0" rtlCol="0" anchor="t">
            <a:spAutoFit/>
          </a:bodyPr>
          <a:lstStyle/>
          <a:p>
            <a:pPr algn="l">
              <a:lnSpc>
                <a:spcPts val="4680"/>
              </a:lnSpc>
            </a:pPr>
            <a:r>
              <a:rPr lang="en-US" sz="3342" b="1" u="sng">
                <a:solidFill>
                  <a:srgbClr val="2D3880"/>
                </a:solidFill>
                <a:latin typeface="Glacial Indifference Bold"/>
                <a:ea typeface="Glacial Indifference Bold"/>
                <a:cs typeface="Glacial Indifference Bold"/>
                <a:sym typeface="Glacial Indifference Bold"/>
              </a:rPr>
              <a:t>Presenters:</a:t>
            </a:r>
          </a:p>
          <a:p>
            <a:pPr algn="l">
              <a:lnSpc>
                <a:spcPts val="4680"/>
              </a:lnSpc>
            </a:pPr>
            <a:r>
              <a:rPr lang="en-US" sz="3342">
                <a:solidFill>
                  <a:srgbClr val="2D3880"/>
                </a:solidFill>
                <a:latin typeface="Glacial Indifference"/>
                <a:ea typeface="Glacial Indifference"/>
                <a:cs typeface="Glacial Indifference"/>
                <a:sym typeface="Glacial Indifference"/>
              </a:rPr>
              <a:t>Elroei Seadia: 315093419</a:t>
            </a:r>
          </a:p>
          <a:p>
            <a:pPr algn="l">
              <a:lnSpc>
                <a:spcPts val="4680"/>
              </a:lnSpc>
            </a:pPr>
            <a:r>
              <a:rPr lang="en-US" sz="3342">
                <a:solidFill>
                  <a:srgbClr val="2D3880"/>
                </a:solidFill>
                <a:latin typeface="Glacial Indifference"/>
                <a:ea typeface="Glacial Indifference"/>
                <a:cs typeface="Glacial Indifference"/>
                <a:sym typeface="Glacial Indifference"/>
              </a:rPr>
              <a:t>Dvir Bublil: 315731570</a:t>
            </a:r>
          </a:p>
          <a:p>
            <a:pPr marL="0" lvl="0" indent="0" algn="l">
              <a:lnSpc>
                <a:spcPts val="4680"/>
              </a:lnSpc>
              <a:spcBef>
                <a:spcPct val="0"/>
              </a:spcBef>
            </a:pPr>
            <a:endParaRPr lang="en-US" sz="3342">
              <a:solidFill>
                <a:srgbClr val="2D3880"/>
              </a:solidFill>
              <a:latin typeface="Glacial Indifference"/>
              <a:ea typeface="Glacial Indifference"/>
              <a:cs typeface="Glacial Indifference"/>
              <a:sym typeface="Glacial Indifference"/>
            </a:endParaRPr>
          </a:p>
        </p:txBody>
      </p:sp>
      <p:sp>
        <p:nvSpPr>
          <p:cNvPr id="8" name="AutoShape 8"/>
          <p:cNvSpPr/>
          <p:nvPr/>
        </p:nvSpPr>
        <p:spPr>
          <a:xfrm flipH="1">
            <a:off x="2108120" y="2548683"/>
            <a:ext cx="0" cy="5843443"/>
          </a:xfrm>
          <a:prstGeom prst="line">
            <a:avLst/>
          </a:prstGeom>
          <a:ln w="57150" cap="flat">
            <a:solidFill>
              <a:srgbClr val="2D3880"/>
            </a:solidFill>
            <a:prstDash val="solid"/>
            <a:headEnd type="none" w="sm" len="sm"/>
            <a:tailEnd type="none" w="sm" len="sm"/>
          </a:ln>
        </p:spPr>
        <p:txBody>
          <a:bodyPr/>
          <a:lstStyle/>
          <a:p>
            <a:endParaRPr lang="he-IL"/>
          </a:p>
        </p:txBody>
      </p:sp>
      <p:sp>
        <p:nvSpPr>
          <p:cNvPr id="9" name="TextBox 9"/>
          <p:cNvSpPr txBox="1"/>
          <p:nvPr/>
        </p:nvSpPr>
        <p:spPr>
          <a:xfrm>
            <a:off x="1969162" y="8963625"/>
            <a:ext cx="6549763" cy="647806"/>
          </a:xfrm>
          <a:prstGeom prst="rect">
            <a:avLst/>
          </a:prstGeom>
        </p:spPr>
        <p:txBody>
          <a:bodyPr wrap="square" lIns="0" tIns="0" rIns="0" bIns="0" rtlCol="0" anchor="t">
            <a:spAutoFit/>
          </a:bodyPr>
          <a:lstStyle/>
          <a:p>
            <a:pPr algn="ctr">
              <a:lnSpc>
                <a:spcPts val="5301"/>
              </a:lnSpc>
              <a:spcBef>
                <a:spcPct val="0"/>
              </a:spcBef>
            </a:pPr>
            <a:r>
              <a:rPr lang="en-US" sz="3786" b="1" i="1" dirty="0">
                <a:solidFill>
                  <a:srgbClr val="2D3880"/>
                </a:solidFill>
                <a:latin typeface="Cormorant Garamond Bold Italics"/>
                <a:ea typeface="Cormorant Garamond Bold Italics"/>
                <a:cs typeface="Cormorant Garamond Bold Italics"/>
                <a:sym typeface="Cormorant Garamond Bold Italics"/>
              </a:rPr>
              <a:t>Supervisor - Prof. Zeev Volkovich</a:t>
            </a:r>
          </a:p>
        </p:txBody>
      </p:sp>
      <p:sp>
        <p:nvSpPr>
          <p:cNvPr id="10" name="TextBox 10"/>
          <p:cNvSpPr txBox="1"/>
          <p:nvPr/>
        </p:nvSpPr>
        <p:spPr>
          <a:xfrm>
            <a:off x="3003725" y="665283"/>
            <a:ext cx="10530355" cy="1708033"/>
          </a:xfrm>
          <a:prstGeom prst="rect">
            <a:avLst/>
          </a:prstGeom>
        </p:spPr>
        <p:txBody>
          <a:bodyPr lIns="0" tIns="0" rIns="0" bIns="0" rtlCol="0" anchor="t">
            <a:spAutoFit/>
          </a:bodyPr>
          <a:lstStyle/>
          <a:p>
            <a:pPr algn="l">
              <a:lnSpc>
                <a:spcPts val="4577"/>
              </a:lnSpc>
              <a:spcBef>
                <a:spcPct val="0"/>
              </a:spcBef>
            </a:pPr>
            <a:r>
              <a:rPr lang="en-US" sz="3269" b="1" i="1">
                <a:solidFill>
                  <a:srgbClr val="2D3880"/>
                </a:solidFill>
                <a:latin typeface="Cormorant Garamond Bold Italics"/>
                <a:ea typeface="Cormorant Garamond Bold Italics"/>
                <a:cs typeface="Cormorant Garamond Bold Italics"/>
                <a:sym typeface="Cormorant Garamond Bold Italics"/>
              </a:rPr>
              <a:t>Department of Software Engineering Capstone Project Phase A Braude College of Engineering, Israel Project number: 24-2-R-2</a:t>
            </a:r>
          </a:p>
          <a:p>
            <a:pPr algn="l">
              <a:lnSpc>
                <a:spcPts val="4577"/>
              </a:lnSpc>
              <a:spcBef>
                <a:spcPct val="0"/>
              </a:spcBef>
            </a:pPr>
            <a:endParaRPr lang="en-US" sz="3269" b="1" i="1">
              <a:solidFill>
                <a:srgbClr val="2D3880"/>
              </a:solidFill>
              <a:latin typeface="Cormorant Garamond Bold Italics"/>
              <a:ea typeface="Cormorant Garamond Bold Italics"/>
              <a:cs typeface="Cormorant Garamond Bold Italics"/>
              <a:sym typeface="Cormorant Garamond Bold Itali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994042" y="-1330120"/>
            <a:ext cx="3700206" cy="3803950"/>
          </a:xfrm>
          <a:custGeom>
            <a:avLst/>
            <a:gdLst/>
            <a:ahLst/>
            <a:cxnLst/>
            <a:rect l="l" t="t" r="r" b="b"/>
            <a:pathLst>
              <a:path w="3700206" h="3803950">
                <a:moveTo>
                  <a:pt x="0" y="0"/>
                </a:moveTo>
                <a:lnTo>
                  <a:pt x="3700206" y="0"/>
                </a:lnTo>
                <a:lnTo>
                  <a:pt x="3700206" y="3803950"/>
                </a:lnTo>
                <a:lnTo>
                  <a:pt x="0" y="38039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3" name="TextBox 3"/>
          <p:cNvSpPr txBox="1"/>
          <p:nvPr/>
        </p:nvSpPr>
        <p:spPr>
          <a:xfrm>
            <a:off x="519235" y="1551321"/>
            <a:ext cx="17249530" cy="5873115"/>
          </a:xfrm>
          <a:prstGeom prst="rect">
            <a:avLst/>
          </a:prstGeom>
        </p:spPr>
        <p:txBody>
          <a:bodyPr lIns="0" tIns="0" rIns="0" bIns="0" rtlCol="0" anchor="t">
            <a:spAutoFit/>
          </a:bodyPr>
          <a:lstStyle/>
          <a:p>
            <a:pPr marL="0" lvl="0" indent="0" algn="l">
              <a:lnSpc>
                <a:spcPts val="5202"/>
              </a:lnSpc>
              <a:spcBef>
                <a:spcPct val="0"/>
              </a:spcBef>
            </a:pPr>
            <a:r>
              <a:rPr lang="en-US" sz="3060" b="1" u="none" strike="noStrike">
                <a:solidFill>
                  <a:srgbClr val="2D3880"/>
                </a:solidFill>
                <a:latin typeface="Glacial Indifference Bold"/>
                <a:ea typeface="Glacial Indifference Bold"/>
                <a:cs typeface="Glacial Indifference Bold"/>
                <a:sym typeface="Glacial Indifference Bold"/>
              </a:rPr>
              <a:t>Captures Dynamic Nature:</a:t>
            </a:r>
            <a:r>
              <a:rPr lang="en-US" sz="3060" u="none" strike="noStrike">
                <a:solidFill>
                  <a:srgbClr val="2D3880"/>
                </a:solidFill>
                <a:latin typeface="Glacial Indifference"/>
                <a:ea typeface="Glacial Indifference"/>
                <a:cs typeface="Glacial Indifference"/>
                <a:sym typeface="Glacial Indifference"/>
              </a:rPr>
              <a:t> Snapshots capture the evolving state of the citation network over time.</a:t>
            </a:r>
          </a:p>
          <a:p>
            <a:pPr marL="0" lvl="0" indent="0" algn="l">
              <a:lnSpc>
                <a:spcPts val="5202"/>
              </a:lnSpc>
              <a:spcBef>
                <a:spcPct val="0"/>
              </a:spcBef>
            </a:pPr>
            <a:r>
              <a:rPr lang="en-US" sz="3060" b="1" u="none" strike="noStrike">
                <a:solidFill>
                  <a:srgbClr val="2D3880"/>
                </a:solidFill>
                <a:latin typeface="Glacial Indifference Bold"/>
                <a:ea typeface="Glacial Indifference Bold"/>
                <a:cs typeface="Glacial Indifference Bold"/>
                <a:sym typeface="Glacial Indifference Bold"/>
              </a:rPr>
              <a:t>Enables Temporal Analysis:</a:t>
            </a:r>
            <a:r>
              <a:rPr lang="en-US" sz="3060" u="none" strike="noStrike">
                <a:solidFill>
                  <a:srgbClr val="2D3880"/>
                </a:solidFill>
                <a:latin typeface="Glacial Indifference"/>
                <a:ea typeface="Glacial Indifference"/>
                <a:cs typeface="Glacial Indifference"/>
                <a:sym typeface="Glacial Indifference"/>
              </a:rPr>
              <a:t> Timestamps provide a precise timeline for tracking citation patterns and identifying anomalies.</a:t>
            </a:r>
          </a:p>
          <a:p>
            <a:pPr marL="0" lvl="0" indent="0" algn="l">
              <a:lnSpc>
                <a:spcPts val="5202"/>
              </a:lnSpc>
              <a:spcBef>
                <a:spcPct val="0"/>
              </a:spcBef>
            </a:pPr>
            <a:r>
              <a:rPr lang="en-US" sz="3060" b="1" u="none" strike="noStrike">
                <a:solidFill>
                  <a:srgbClr val="2D3880"/>
                </a:solidFill>
                <a:latin typeface="Glacial Indifference Bold"/>
                <a:ea typeface="Glacial Indifference Bold"/>
                <a:cs typeface="Glacial Indifference Bold"/>
                <a:sym typeface="Glacial Indifference Bold"/>
              </a:rPr>
              <a:t>Supports Anomaly Detection:</a:t>
            </a:r>
            <a:r>
              <a:rPr lang="en-US" sz="3060" u="none" strike="noStrike">
                <a:solidFill>
                  <a:srgbClr val="2D3880"/>
                </a:solidFill>
                <a:latin typeface="Glacial Indifference"/>
                <a:ea typeface="Glacial Indifference"/>
                <a:cs typeface="Glacial Indifference"/>
                <a:sym typeface="Glacial Indifference"/>
              </a:rPr>
              <a:t> Time-based analysis helps distinguish between normal and anomalous citation behaviors.</a:t>
            </a:r>
          </a:p>
          <a:p>
            <a:pPr marL="0" lvl="0" indent="0" algn="l">
              <a:lnSpc>
                <a:spcPts val="5202"/>
              </a:lnSpc>
              <a:spcBef>
                <a:spcPct val="0"/>
              </a:spcBef>
            </a:pPr>
            <a:r>
              <a:rPr lang="en-US" sz="3060" b="1" u="none" strike="noStrike">
                <a:solidFill>
                  <a:srgbClr val="2D3880"/>
                </a:solidFill>
                <a:latin typeface="Glacial Indifference Bold"/>
                <a:ea typeface="Glacial Indifference Bold"/>
                <a:cs typeface="Glacial Indifference Bold"/>
                <a:sym typeface="Glacial Indifference Bold"/>
              </a:rPr>
              <a:t>Enhances Interpretability:</a:t>
            </a:r>
            <a:r>
              <a:rPr lang="en-US" sz="3060" u="none" strike="noStrike">
                <a:solidFill>
                  <a:srgbClr val="2D3880"/>
                </a:solidFill>
                <a:latin typeface="Glacial Indifference"/>
                <a:ea typeface="Glacial Indifference"/>
                <a:cs typeface="Glacial Indifference"/>
                <a:sym typeface="Glacial Indifference"/>
              </a:rPr>
              <a:t> Timestamps provide context for understanding the reasons behind detected anomalies.</a:t>
            </a:r>
          </a:p>
          <a:p>
            <a:pPr marL="0" lvl="0" indent="0" algn="l">
              <a:lnSpc>
                <a:spcPts val="5202"/>
              </a:lnSpc>
              <a:spcBef>
                <a:spcPct val="0"/>
              </a:spcBef>
            </a:pPr>
            <a:r>
              <a:rPr lang="en-US" sz="3060" b="1" u="none" strike="noStrike">
                <a:solidFill>
                  <a:srgbClr val="2D3880"/>
                </a:solidFill>
                <a:latin typeface="Glacial Indifference Bold"/>
                <a:ea typeface="Glacial Indifference Bold"/>
                <a:cs typeface="Glacial Indifference Bold"/>
                <a:sym typeface="Glacial Indifference Bold"/>
              </a:rPr>
              <a:t>Clear Article Representation: </a:t>
            </a:r>
            <a:r>
              <a:rPr lang="en-US" sz="3060" u="none" strike="noStrike">
                <a:solidFill>
                  <a:srgbClr val="2D3880"/>
                </a:solidFill>
                <a:latin typeface="Glacial Indifference"/>
                <a:ea typeface="Glacial Indifference"/>
                <a:cs typeface="Glacial Indifference"/>
                <a:sym typeface="Glacial Indifference"/>
              </a:rPr>
              <a:t>Creates a clear picture of article evolution and trajectory over time, enabling in-depth analysis.</a:t>
            </a:r>
          </a:p>
        </p:txBody>
      </p:sp>
      <p:sp>
        <p:nvSpPr>
          <p:cNvPr id="4" name="Freeform 4"/>
          <p:cNvSpPr/>
          <p:nvPr/>
        </p:nvSpPr>
        <p:spPr>
          <a:xfrm>
            <a:off x="6545120" y="7571567"/>
            <a:ext cx="5618533" cy="2566744"/>
          </a:xfrm>
          <a:custGeom>
            <a:avLst/>
            <a:gdLst/>
            <a:ahLst/>
            <a:cxnLst/>
            <a:rect l="l" t="t" r="r" b="b"/>
            <a:pathLst>
              <a:path w="5618533" h="2566744">
                <a:moveTo>
                  <a:pt x="0" y="0"/>
                </a:moveTo>
                <a:lnTo>
                  <a:pt x="5618533" y="0"/>
                </a:lnTo>
                <a:lnTo>
                  <a:pt x="5618533" y="2566744"/>
                </a:lnTo>
                <a:lnTo>
                  <a:pt x="0" y="2566744"/>
                </a:lnTo>
                <a:lnTo>
                  <a:pt x="0" y="0"/>
                </a:lnTo>
                <a:close/>
              </a:path>
            </a:pathLst>
          </a:custGeom>
          <a:blipFill>
            <a:blip r:embed="rId5"/>
            <a:stretch>
              <a:fillRect t="-991" b="-991"/>
            </a:stretch>
          </a:blipFill>
        </p:spPr>
        <p:txBody>
          <a:bodyPr/>
          <a:lstStyle/>
          <a:p>
            <a:endParaRPr lang="he-IL"/>
          </a:p>
        </p:txBody>
      </p:sp>
      <p:sp>
        <p:nvSpPr>
          <p:cNvPr id="5" name="TextBox 5"/>
          <p:cNvSpPr txBox="1"/>
          <p:nvPr/>
        </p:nvSpPr>
        <p:spPr>
          <a:xfrm>
            <a:off x="4633149" y="-29208"/>
            <a:ext cx="9442476" cy="2503170"/>
          </a:xfrm>
          <a:prstGeom prst="rect">
            <a:avLst/>
          </a:prstGeom>
        </p:spPr>
        <p:txBody>
          <a:bodyPr lIns="0" tIns="0" rIns="0" bIns="0" rtlCol="0" anchor="t">
            <a:spAutoFit/>
          </a:bodyPr>
          <a:lstStyle/>
          <a:p>
            <a:pPr algn="ctr">
              <a:lnSpc>
                <a:spcPts val="10080"/>
              </a:lnSpc>
            </a:pPr>
            <a:r>
              <a:rPr lang="en-US" sz="7200" b="1" i="1">
                <a:solidFill>
                  <a:srgbClr val="2D3880"/>
                </a:solidFill>
                <a:latin typeface="Cormorant Garamond Bold Italics"/>
                <a:ea typeface="Cormorant Garamond Bold Italics"/>
                <a:cs typeface="Cormorant Garamond Bold Italics"/>
                <a:sym typeface="Cormorant Garamond Bold Italics"/>
              </a:rPr>
              <a:t>Snapshots and Timestamps</a:t>
            </a:r>
          </a:p>
          <a:p>
            <a:pPr marL="0" lvl="0" indent="0" algn="ctr">
              <a:lnSpc>
                <a:spcPts val="10080"/>
              </a:lnSpc>
              <a:spcBef>
                <a:spcPct val="0"/>
              </a:spcBef>
            </a:pPr>
            <a:endParaRPr lang="en-US" sz="7200" b="1" i="1">
              <a:solidFill>
                <a:srgbClr val="2D3880"/>
              </a:solidFill>
              <a:latin typeface="Cormorant Garamond Bold Italics"/>
              <a:ea typeface="Cormorant Garamond Bold Italics"/>
              <a:cs typeface="Cormorant Garamond Bold Italics"/>
              <a:sym typeface="Cormorant Garamond Bold Italics"/>
            </a:endParaRPr>
          </a:p>
        </p:txBody>
      </p:sp>
      <p:sp>
        <p:nvSpPr>
          <p:cNvPr id="6" name="Freeform 6">
            <a:hlinkClick r:id="rId6" tooltip="https://www.semanticscholar.org/paper/Deep-learning-for-dynamic-graphs%3A-models-and-Gravina-Bacciu/4bd70be8cb9df3bac3ea9835d008fc34b154cae1"/>
          </p:cNvPr>
          <p:cNvSpPr/>
          <p:nvPr/>
        </p:nvSpPr>
        <p:spPr>
          <a:xfrm>
            <a:off x="12163653" y="9880847"/>
            <a:ext cx="575040" cy="406153"/>
          </a:xfrm>
          <a:custGeom>
            <a:avLst/>
            <a:gdLst/>
            <a:ahLst/>
            <a:cxnLst/>
            <a:rect l="l" t="t" r="r" b="b"/>
            <a:pathLst>
              <a:path w="575040" h="406153">
                <a:moveTo>
                  <a:pt x="0" y="0"/>
                </a:moveTo>
                <a:lnTo>
                  <a:pt x="575040" y="0"/>
                </a:lnTo>
                <a:lnTo>
                  <a:pt x="575040" y="406153"/>
                </a:lnTo>
                <a:lnTo>
                  <a:pt x="0" y="406153"/>
                </a:lnTo>
                <a:lnTo>
                  <a:pt x="0" y="0"/>
                </a:lnTo>
                <a:close/>
              </a:path>
            </a:pathLst>
          </a:custGeom>
          <a:blipFill>
            <a:blip r:embed="rId7"/>
            <a:stretch>
              <a:fillRect t="-14093" r="-106990" b="-24724"/>
            </a:stretch>
          </a:blipFill>
        </p:spPr>
        <p:txBody>
          <a:bodyPr/>
          <a:lstStyle/>
          <a:p>
            <a:endParaRPr lang="he-IL"/>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587794" y="-191764"/>
            <a:ext cx="3700206" cy="3803950"/>
          </a:xfrm>
          <a:custGeom>
            <a:avLst/>
            <a:gdLst/>
            <a:ahLst/>
            <a:cxnLst/>
            <a:rect l="l" t="t" r="r" b="b"/>
            <a:pathLst>
              <a:path w="3700206" h="3803950">
                <a:moveTo>
                  <a:pt x="0" y="0"/>
                </a:moveTo>
                <a:lnTo>
                  <a:pt x="3700206" y="0"/>
                </a:lnTo>
                <a:lnTo>
                  <a:pt x="3700206" y="3803950"/>
                </a:lnTo>
                <a:lnTo>
                  <a:pt x="0" y="38039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3" name="Freeform 3"/>
          <p:cNvSpPr/>
          <p:nvPr/>
        </p:nvSpPr>
        <p:spPr>
          <a:xfrm>
            <a:off x="641928" y="1913520"/>
            <a:ext cx="7764399" cy="2071950"/>
          </a:xfrm>
          <a:custGeom>
            <a:avLst/>
            <a:gdLst/>
            <a:ahLst/>
            <a:cxnLst/>
            <a:rect l="l" t="t" r="r" b="b"/>
            <a:pathLst>
              <a:path w="7764399" h="2071950">
                <a:moveTo>
                  <a:pt x="0" y="0"/>
                </a:moveTo>
                <a:lnTo>
                  <a:pt x="7764399" y="0"/>
                </a:lnTo>
                <a:lnTo>
                  <a:pt x="7764399" y="2071951"/>
                </a:lnTo>
                <a:lnTo>
                  <a:pt x="0" y="2071951"/>
                </a:lnTo>
                <a:lnTo>
                  <a:pt x="0" y="0"/>
                </a:lnTo>
                <a:close/>
              </a:path>
            </a:pathLst>
          </a:custGeom>
          <a:blipFill>
            <a:blip r:embed="rId5"/>
            <a:stretch>
              <a:fillRect t="-3087" b="-3087"/>
            </a:stretch>
          </a:blipFill>
        </p:spPr>
        <p:txBody>
          <a:bodyPr/>
          <a:lstStyle/>
          <a:p>
            <a:endParaRPr lang="he-IL"/>
          </a:p>
        </p:txBody>
      </p:sp>
      <p:sp>
        <p:nvSpPr>
          <p:cNvPr id="4" name="Freeform 4"/>
          <p:cNvSpPr/>
          <p:nvPr/>
        </p:nvSpPr>
        <p:spPr>
          <a:xfrm>
            <a:off x="9619917" y="1913520"/>
            <a:ext cx="7259892" cy="2421066"/>
          </a:xfrm>
          <a:custGeom>
            <a:avLst/>
            <a:gdLst/>
            <a:ahLst/>
            <a:cxnLst/>
            <a:rect l="l" t="t" r="r" b="b"/>
            <a:pathLst>
              <a:path w="7259892" h="2421066">
                <a:moveTo>
                  <a:pt x="0" y="0"/>
                </a:moveTo>
                <a:lnTo>
                  <a:pt x="7259892" y="0"/>
                </a:lnTo>
                <a:lnTo>
                  <a:pt x="7259892" y="2421067"/>
                </a:lnTo>
                <a:lnTo>
                  <a:pt x="0" y="2421067"/>
                </a:lnTo>
                <a:lnTo>
                  <a:pt x="0" y="0"/>
                </a:lnTo>
                <a:close/>
              </a:path>
            </a:pathLst>
          </a:custGeom>
          <a:blipFill>
            <a:blip r:embed="rId6"/>
            <a:stretch>
              <a:fillRect b="-38869"/>
            </a:stretch>
          </a:blipFill>
        </p:spPr>
        <p:txBody>
          <a:bodyPr/>
          <a:lstStyle/>
          <a:p>
            <a:endParaRPr lang="he-IL"/>
          </a:p>
        </p:txBody>
      </p:sp>
      <p:sp>
        <p:nvSpPr>
          <p:cNvPr id="5" name="Freeform 5"/>
          <p:cNvSpPr/>
          <p:nvPr/>
        </p:nvSpPr>
        <p:spPr>
          <a:xfrm>
            <a:off x="902508" y="4792491"/>
            <a:ext cx="7503819" cy="2057785"/>
          </a:xfrm>
          <a:custGeom>
            <a:avLst/>
            <a:gdLst/>
            <a:ahLst/>
            <a:cxnLst/>
            <a:rect l="l" t="t" r="r" b="b"/>
            <a:pathLst>
              <a:path w="7503819" h="2057785">
                <a:moveTo>
                  <a:pt x="0" y="0"/>
                </a:moveTo>
                <a:lnTo>
                  <a:pt x="7503819" y="0"/>
                </a:lnTo>
                <a:lnTo>
                  <a:pt x="7503819" y="2057784"/>
                </a:lnTo>
                <a:lnTo>
                  <a:pt x="0" y="2057784"/>
                </a:lnTo>
                <a:lnTo>
                  <a:pt x="0" y="0"/>
                </a:lnTo>
                <a:close/>
              </a:path>
            </a:pathLst>
          </a:custGeom>
          <a:blipFill>
            <a:blip r:embed="rId7"/>
            <a:stretch>
              <a:fillRect/>
            </a:stretch>
          </a:blipFill>
        </p:spPr>
        <p:txBody>
          <a:bodyPr/>
          <a:lstStyle/>
          <a:p>
            <a:endParaRPr lang="he-IL"/>
          </a:p>
        </p:txBody>
      </p:sp>
      <p:sp>
        <p:nvSpPr>
          <p:cNvPr id="6" name="Freeform 6"/>
          <p:cNvSpPr/>
          <p:nvPr/>
        </p:nvSpPr>
        <p:spPr>
          <a:xfrm>
            <a:off x="9857640" y="4535267"/>
            <a:ext cx="6058617" cy="2572233"/>
          </a:xfrm>
          <a:custGeom>
            <a:avLst/>
            <a:gdLst/>
            <a:ahLst/>
            <a:cxnLst/>
            <a:rect l="l" t="t" r="r" b="b"/>
            <a:pathLst>
              <a:path w="6058617" h="2572233">
                <a:moveTo>
                  <a:pt x="0" y="0"/>
                </a:moveTo>
                <a:lnTo>
                  <a:pt x="6058617" y="0"/>
                </a:lnTo>
                <a:lnTo>
                  <a:pt x="6058617" y="2572232"/>
                </a:lnTo>
                <a:lnTo>
                  <a:pt x="0" y="2572232"/>
                </a:lnTo>
                <a:lnTo>
                  <a:pt x="0" y="0"/>
                </a:lnTo>
                <a:close/>
              </a:path>
            </a:pathLst>
          </a:custGeom>
          <a:blipFill>
            <a:blip r:embed="rId8"/>
            <a:stretch>
              <a:fillRect/>
            </a:stretch>
          </a:blipFill>
        </p:spPr>
        <p:txBody>
          <a:bodyPr/>
          <a:lstStyle/>
          <a:p>
            <a:endParaRPr lang="he-IL"/>
          </a:p>
        </p:txBody>
      </p:sp>
      <p:sp>
        <p:nvSpPr>
          <p:cNvPr id="7" name="Freeform 7"/>
          <p:cNvSpPr/>
          <p:nvPr/>
        </p:nvSpPr>
        <p:spPr>
          <a:xfrm>
            <a:off x="1424754" y="7792872"/>
            <a:ext cx="7218424" cy="1778229"/>
          </a:xfrm>
          <a:custGeom>
            <a:avLst/>
            <a:gdLst/>
            <a:ahLst/>
            <a:cxnLst/>
            <a:rect l="l" t="t" r="r" b="b"/>
            <a:pathLst>
              <a:path w="7218424" h="1778229">
                <a:moveTo>
                  <a:pt x="0" y="0"/>
                </a:moveTo>
                <a:lnTo>
                  <a:pt x="7218424" y="0"/>
                </a:lnTo>
                <a:lnTo>
                  <a:pt x="7218424" y="1778228"/>
                </a:lnTo>
                <a:lnTo>
                  <a:pt x="0" y="1778228"/>
                </a:lnTo>
                <a:lnTo>
                  <a:pt x="0" y="0"/>
                </a:lnTo>
                <a:close/>
              </a:path>
            </a:pathLst>
          </a:custGeom>
          <a:blipFill>
            <a:blip r:embed="rId9"/>
            <a:stretch>
              <a:fillRect r="-509"/>
            </a:stretch>
          </a:blipFill>
        </p:spPr>
        <p:txBody>
          <a:bodyPr/>
          <a:lstStyle/>
          <a:p>
            <a:endParaRPr lang="he-IL"/>
          </a:p>
        </p:txBody>
      </p:sp>
      <p:sp>
        <p:nvSpPr>
          <p:cNvPr id="8" name="Freeform 8"/>
          <p:cNvSpPr/>
          <p:nvPr/>
        </p:nvSpPr>
        <p:spPr>
          <a:xfrm>
            <a:off x="9619917" y="7657296"/>
            <a:ext cx="7517941" cy="1913805"/>
          </a:xfrm>
          <a:custGeom>
            <a:avLst/>
            <a:gdLst/>
            <a:ahLst/>
            <a:cxnLst/>
            <a:rect l="l" t="t" r="r" b="b"/>
            <a:pathLst>
              <a:path w="7517941" h="1913805">
                <a:moveTo>
                  <a:pt x="0" y="0"/>
                </a:moveTo>
                <a:lnTo>
                  <a:pt x="7517942" y="0"/>
                </a:lnTo>
                <a:lnTo>
                  <a:pt x="7517942" y="1913804"/>
                </a:lnTo>
                <a:lnTo>
                  <a:pt x="0" y="1913804"/>
                </a:lnTo>
                <a:lnTo>
                  <a:pt x="0" y="0"/>
                </a:lnTo>
                <a:close/>
              </a:path>
            </a:pathLst>
          </a:custGeom>
          <a:blipFill>
            <a:blip r:embed="rId10"/>
            <a:stretch>
              <a:fillRect/>
            </a:stretch>
          </a:blipFill>
        </p:spPr>
        <p:txBody>
          <a:bodyPr/>
          <a:lstStyle/>
          <a:p>
            <a:endParaRPr lang="he-IL"/>
          </a:p>
        </p:txBody>
      </p:sp>
      <p:sp>
        <p:nvSpPr>
          <p:cNvPr id="9" name="Freeform 9"/>
          <p:cNvSpPr/>
          <p:nvPr/>
        </p:nvSpPr>
        <p:spPr>
          <a:xfrm>
            <a:off x="8640423" y="3124053"/>
            <a:ext cx="979494" cy="296297"/>
          </a:xfrm>
          <a:custGeom>
            <a:avLst/>
            <a:gdLst/>
            <a:ahLst/>
            <a:cxnLst/>
            <a:rect l="l" t="t" r="r" b="b"/>
            <a:pathLst>
              <a:path w="979494" h="296297">
                <a:moveTo>
                  <a:pt x="0" y="0"/>
                </a:moveTo>
                <a:lnTo>
                  <a:pt x="979494" y="0"/>
                </a:lnTo>
                <a:lnTo>
                  <a:pt x="979494" y="296297"/>
                </a:lnTo>
                <a:lnTo>
                  <a:pt x="0" y="29629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he-IL"/>
          </a:p>
        </p:txBody>
      </p:sp>
      <p:sp>
        <p:nvSpPr>
          <p:cNvPr id="10" name="TextBox 10"/>
          <p:cNvSpPr txBox="1"/>
          <p:nvPr/>
        </p:nvSpPr>
        <p:spPr>
          <a:xfrm>
            <a:off x="4005325" y="169907"/>
            <a:ext cx="9813505" cy="1226820"/>
          </a:xfrm>
          <a:prstGeom prst="rect">
            <a:avLst/>
          </a:prstGeom>
        </p:spPr>
        <p:txBody>
          <a:bodyPr lIns="0" tIns="0" rIns="0" bIns="0" rtlCol="0" anchor="t">
            <a:spAutoFit/>
          </a:bodyPr>
          <a:lstStyle/>
          <a:p>
            <a:pPr marL="0" lvl="0" indent="0" algn="ctr">
              <a:lnSpc>
                <a:spcPts val="10080"/>
              </a:lnSpc>
              <a:spcBef>
                <a:spcPct val="0"/>
              </a:spcBef>
            </a:pPr>
            <a:r>
              <a:rPr lang="en-US" sz="7200" b="1" i="1">
                <a:solidFill>
                  <a:srgbClr val="2D3880"/>
                </a:solidFill>
                <a:latin typeface="Cormorant Garamond Bold Italics"/>
                <a:ea typeface="Cormorant Garamond Bold Italics"/>
                <a:cs typeface="Cormorant Garamond Bold Italics"/>
                <a:sym typeface="Cormorant Garamond Bold Italics"/>
              </a:rPr>
              <a:t>Visualization of the process</a:t>
            </a:r>
          </a:p>
        </p:txBody>
      </p:sp>
      <p:sp>
        <p:nvSpPr>
          <p:cNvPr id="11" name="Freeform 11"/>
          <p:cNvSpPr/>
          <p:nvPr/>
        </p:nvSpPr>
        <p:spPr>
          <a:xfrm>
            <a:off x="17089359" y="2975905"/>
            <a:ext cx="979494" cy="296297"/>
          </a:xfrm>
          <a:custGeom>
            <a:avLst/>
            <a:gdLst/>
            <a:ahLst/>
            <a:cxnLst/>
            <a:rect l="l" t="t" r="r" b="b"/>
            <a:pathLst>
              <a:path w="979494" h="296297">
                <a:moveTo>
                  <a:pt x="0" y="0"/>
                </a:moveTo>
                <a:lnTo>
                  <a:pt x="979495" y="0"/>
                </a:lnTo>
                <a:lnTo>
                  <a:pt x="979495" y="296297"/>
                </a:lnTo>
                <a:lnTo>
                  <a:pt x="0" y="29629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he-IL"/>
          </a:p>
        </p:txBody>
      </p:sp>
      <p:sp>
        <p:nvSpPr>
          <p:cNvPr id="12" name="Freeform 12"/>
          <p:cNvSpPr/>
          <p:nvPr/>
        </p:nvSpPr>
        <p:spPr>
          <a:xfrm>
            <a:off x="210292" y="5821383"/>
            <a:ext cx="979494" cy="296297"/>
          </a:xfrm>
          <a:custGeom>
            <a:avLst/>
            <a:gdLst/>
            <a:ahLst/>
            <a:cxnLst/>
            <a:rect l="l" t="t" r="r" b="b"/>
            <a:pathLst>
              <a:path w="979494" h="296297">
                <a:moveTo>
                  <a:pt x="0" y="0"/>
                </a:moveTo>
                <a:lnTo>
                  <a:pt x="979494" y="0"/>
                </a:lnTo>
                <a:lnTo>
                  <a:pt x="979494" y="296297"/>
                </a:lnTo>
                <a:lnTo>
                  <a:pt x="0" y="29629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he-IL"/>
          </a:p>
        </p:txBody>
      </p:sp>
      <p:sp>
        <p:nvSpPr>
          <p:cNvPr id="13" name="Freeform 13"/>
          <p:cNvSpPr/>
          <p:nvPr/>
        </p:nvSpPr>
        <p:spPr>
          <a:xfrm>
            <a:off x="8654253" y="5847793"/>
            <a:ext cx="979494" cy="296297"/>
          </a:xfrm>
          <a:custGeom>
            <a:avLst/>
            <a:gdLst/>
            <a:ahLst/>
            <a:cxnLst/>
            <a:rect l="l" t="t" r="r" b="b"/>
            <a:pathLst>
              <a:path w="979494" h="296297">
                <a:moveTo>
                  <a:pt x="0" y="0"/>
                </a:moveTo>
                <a:lnTo>
                  <a:pt x="979494" y="0"/>
                </a:lnTo>
                <a:lnTo>
                  <a:pt x="979494" y="296297"/>
                </a:lnTo>
                <a:lnTo>
                  <a:pt x="0" y="29629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he-IL"/>
          </a:p>
        </p:txBody>
      </p:sp>
      <p:sp>
        <p:nvSpPr>
          <p:cNvPr id="14" name="Freeform 14"/>
          <p:cNvSpPr/>
          <p:nvPr/>
        </p:nvSpPr>
        <p:spPr>
          <a:xfrm>
            <a:off x="17137859" y="5847793"/>
            <a:ext cx="979494" cy="296297"/>
          </a:xfrm>
          <a:custGeom>
            <a:avLst/>
            <a:gdLst/>
            <a:ahLst/>
            <a:cxnLst/>
            <a:rect l="l" t="t" r="r" b="b"/>
            <a:pathLst>
              <a:path w="979494" h="296297">
                <a:moveTo>
                  <a:pt x="0" y="0"/>
                </a:moveTo>
                <a:lnTo>
                  <a:pt x="979494" y="0"/>
                </a:lnTo>
                <a:lnTo>
                  <a:pt x="979494" y="296297"/>
                </a:lnTo>
                <a:lnTo>
                  <a:pt x="0" y="29629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he-IL"/>
          </a:p>
        </p:txBody>
      </p:sp>
      <p:sp>
        <p:nvSpPr>
          <p:cNvPr id="15" name="Freeform 15"/>
          <p:cNvSpPr/>
          <p:nvPr/>
        </p:nvSpPr>
        <p:spPr>
          <a:xfrm>
            <a:off x="210292" y="8596956"/>
            <a:ext cx="979494" cy="296297"/>
          </a:xfrm>
          <a:custGeom>
            <a:avLst/>
            <a:gdLst/>
            <a:ahLst/>
            <a:cxnLst/>
            <a:rect l="l" t="t" r="r" b="b"/>
            <a:pathLst>
              <a:path w="979494" h="296297">
                <a:moveTo>
                  <a:pt x="0" y="0"/>
                </a:moveTo>
                <a:lnTo>
                  <a:pt x="979494" y="0"/>
                </a:lnTo>
                <a:lnTo>
                  <a:pt x="979494" y="296297"/>
                </a:lnTo>
                <a:lnTo>
                  <a:pt x="0" y="29629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he-IL"/>
          </a:p>
        </p:txBody>
      </p:sp>
      <p:sp>
        <p:nvSpPr>
          <p:cNvPr id="16" name="Freeform 16"/>
          <p:cNvSpPr/>
          <p:nvPr/>
        </p:nvSpPr>
        <p:spPr>
          <a:xfrm>
            <a:off x="8654253" y="8614198"/>
            <a:ext cx="979494" cy="296297"/>
          </a:xfrm>
          <a:custGeom>
            <a:avLst/>
            <a:gdLst/>
            <a:ahLst/>
            <a:cxnLst/>
            <a:rect l="l" t="t" r="r" b="b"/>
            <a:pathLst>
              <a:path w="979494" h="296297">
                <a:moveTo>
                  <a:pt x="0" y="0"/>
                </a:moveTo>
                <a:lnTo>
                  <a:pt x="979494" y="0"/>
                </a:lnTo>
                <a:lnTo>
                  <a:pt x="979494" y="296297"/>
                </a:lnTo>
                <a:lnTo>
                  <a:pt x="0" y="29629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he-IL"/>
          </a:p>
        </p:txBody>
      </p:sp>
      <p:sp>
        <p:nvSpPr>
          <p:cNvPr id="17" name="Freeform 17"/>
          <p:cNvSpPr/>
          <p:nvPr/>
        </p:nvSpPr>
        <p:spPr>
          <a:xfrm>
            <a:off x="210292" y="2522983"/>
            <a:ext cx="979494" cy="296297"/>
          </a:xfrm>
          <a:custGeom>
            <a:avLst/>
            <a:gdLst/>
            <a:ahLst/>
            <a:cxnLst/>
            <a:rect l="l" t="t" r="r" b="b"/>
            <a:pathLst>
              <a:path w="979494" h="296297">
                <a:moveTo>
                  <a:pt x="0" y="0"/>
                </a:moveTo>
                <a:lnTo>
                  <a:pt x="979494" y="0"/>
                </a:lnTo>
                <a:lnTo>
                  <a:pt x="979494" y="296297"/>
                </a:lnTo>
                <a:lnTo>
                  <a:pt x="0" y="29629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he-IL"/>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431482" y="261916"/>
            <a:ext cx="7425036" cy="2503170"/>
          </a:xfrm>
          <a:prstGeom prst="rect">
            <a:avLst/>
          </a:prstGeom>
        </p:spPr>
        <p:txBody>
          <a:bodyPr lIns="0" tIns="0" rIns="0" bIns="0" rtlCol="0" anchor="t">
            <a:spAutoFit/>
          </a:bodyPr>
          <a:lstStyle/>
          <a:p>
            <a:pPr algn="ctr">
              <a:lnSpc>
                <a:spcPts val="10080"/>
              </a:lnSpc>
            </a:pPr>
            <a:r>
              <a:rPr lang="en-US" sz="7200" b="1" i="1">
                <a:solidFill>
                  <a:srgbClr val="2D3880"/>
                </a:solidFill>
                <a:latin typeface="Cormorant Garamond Bold Italics"/>
                <a:ea typeface="Cormorant Garamond Bold Italics"/>
                <a:cs typeface="Cormorant Garamond Bold Italics"/>
                <a:sym typeface="Cormorant Garamond Bold Italics"/>
              </a:rPr>
              <a:t>Expected Challenges </a:t>
            </a:r>
          </a:p>
          <a:p>
            <a:pPr marL="0" lvl="0" indent="0" algn="ctr" rtl="1">
              <a:lnSpc>
                <a:spcPts val="10080"/>
              </a:lnSpc>
              <a:spcBef>
                <a:spcPct val="0"/>
              </a:spcBef>
            </a:pPr>
            <a:endParaRPr lang="en-US" sz="7200" b="1" i="1">
              <a:solidFill>
                <a:srgbClr val="2D3880"/>
              </a:solidFill>
              <a:latin typeface="Cormorant Garamond Bold Italics"/>
              <a:ea typeface="Cormorant Garamond Bold Italics"/>
              <a:cs typeface="Cormorant Garamond Bold Italics"/>
              <a:sym typeface="Cormorant Garamond Bold Italics"/>
            </a:endParaRPr>
          </a:p>
        </p:txBody>
      </p:sp>
      <p:sp>
        <p:nvSpPr>
          <p:cNvPr id="3" name="TextBox 3"/>
          <p:cNvSpPr txBox="1"/>
          <p:nvPr/>
        </p:nvSpPr>
        <p:spPr>
          <a:xfrm>
            <a:off x="1564209" y="2131040"/>
            <a:ext cx="14309507" cy="5872520"/>
          </a:xfrm>
          <a:prstGeom prst="rect">
            <a:avLst/>
          </a:prstGeom>
        </p:spPr>
        <p:txBody>
          <a:bodyPr lIns="0" tIns="0" rIns="0" bIns="0" rtlCol="0" anchor="t">
            <a:spAutoFit/>
          </a:bodyPr>
          <a:lstStyle/>
          <a:p>
            <a:pPr marL="0" lvl="0" indent="0" algn="l">
              <a:lnSpc>
                <a:spcPts val="5202"/>
              </a:lnSpc>
              <a:spcBef>
                <a:spcPct val="0"/>
              </a:spcBef>
            </a:pPr>
            <a:r>
              <a:rPr lang="en-US" sz="3060" b="1" u="none" strike="noStrike">
                <a:solidFill>
                  <a:srgbClr val="2D3880"/>
                </a:solidFill>
                <a:latin typeface="Glacial Indifference Bold"/>
                <a:ea typeface="Glacial Indifference Bold"/>
                <a:cs typeface="Glacial Indifference Bold"/>
                <a:sym typeface="Glacial Indifference Bold"/>
              </a:rPr>
              <a:t>Acquiring the Right Dataset:</a:t>
            </a:r>
          </a:p>
          <a:p>
            <a:pPr marL="0" lvl="0" indent="0" algn="l">
              <a:lnSpc>
                <a:spcPts val="5202"/>
              </a:lnSpc>
              <a:spcBef>
                <a:spcPct val="0"/>
              </a:spcBef>
            </a:pPr>
            <a:r>
              <a:rPr lang="en-US" sz="3060" u="none" strike="noStrike">
                <a:solidFill>
                  <a:srgbClr val="2D3880"/>
                </a:solidFill>
                <a:latin typeface="Glacial Indifference"/>
                <a:ea typeface="Glacial Indifference"/>
                <a:cs typeface="Glacial Indifference"/>
                <a:sym typeface="Glacial Indifference"/>
              </a:rPr>
              <a:t> Finding a dataset that meets all our needs and supports the objectives of our project.</a:t>
            </a:r>
          </a:p>
          <a:p>
            <a:pPr marL="0" lvl="0" indent="0" algn="l">
              <a:lnSpc>
                <a:spcPts val="5202"/>
              </a:lnSpc>
              <a:spcBef>
                <a:spcPct val="0"/>
              </a:spcBef>
            </a:pPr>
            <a:r>
              <a:rPr lang="en-US" sz="3060" b="1" u="none" strike="noStrike">
                <a:solidFill>
                  <a:srgbClr val="2D3880"/>
                </a:solidFill>
                <a:latin typeface="Glacial Indifference Bold"/>
                <a:ea typeface="Glacial Indifference Bold"/>
                <a:cs typeface="Glacial Indifference Bold"/>
                <a:sym typeface="Glacial Indifference Bold"/>
              </a:rPr>
              <a:t>Ensuring Functional Compatibility with TADDY:</a:t>
            </a:r>
          </a:p>
          <a:p>
            <a:pPr marL="0" lvl="0" indent="0" algn="l">
              <a:lnSpc>
                <a:spcPts val="5202"/>
              </a:lnSpc>
              <a:spcBef>
                <a:spcPct val="0"/>
              </a:spcBef>
            </a:pPr>
            <a:r>
              <a:rPr lang="en-US" sz="3060" u="none" strike="noStrike">
                <a:solidFill>
                  <a:srgbClr val="2D3880"/>
                </a:solidFill>
                <a:latin typeface="Glacial Indifference"/>
                <a:ea typeface="Glacial Indifference"/>
                <a:cs typeface="Glacial Indifference"/>
                <a:sym typeface="Glacial Indifference"/>
              </a:rPr>
              <a:t> Integrating our functions to ensure they work seamlessly within the TADDY framework.</a:t>
            </a:r>
          </a:p>
          <a:p>
            <a:pPr marL="0" lvl="0" indent="0" algn="l">
              <a:lnSpc>
                <a:spcPts val="5202"/>
              </a:lnSpc>
              <a:spcBef>
                <a:spcPct val="0"/>
              </a:spcBef>
            </a:pPr>
            <a:r>
              <a:rPr lang="en-US" sz="3060" b="1" u="none" strike="noStrike">
                <a:solidFill>
                  <a:srgbClr val="2D3880"/>
                </a:solidFill>
                <a:latin typeface="Glacial Indifference Bold"/>
                <a:ea typeface="Glacial Indifference Bold"/>
                <a:cs typeface="Glacial Indifference Bold"/>
                <a:sym typeface="Glacial Indifference Bold"/>
              </a:rPr>
              <a:t>Adapting to Unforeseen Challenges:</a:t>
            </a:r>
          </a:p>
          <a:p>
            <a:pPr marL="0" lvl="0" indent="0" algn="l">
              <a:lnSpc>
                <a:spcPts val="5202"/>
              </a:lnSpc>
              <a:spcBef>
                <a:spcPct val="0"/>
              </a:spcBef>
            </a:pPr>
            <a:r>
              <a:rPr lang="en-US" sz="3060" u="none" strike="noStrike">
                <a:solidFill>
                  <a:srgbClr val="2D3880"/>
                </a:solidFill>
                <a:latin typeface="Glacial Indifference"/>
                <a:ea typeface="Glacial Indifference"/>
                <a:cs typeface="Glacial Indifference"/>
                <a:sym typeface="Glacial Indifference"/>
              </a:rPr>
              <a:t>Anticipating future challenges, especially when implementing unique techniques, and being prepared to address unexpected issues.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2320" y="2193919"/>
            <a:ext cx="8793177" cy="7434502"/>
          </a:xfrm>
          <a:custGeom>
            <a:avLst/>
            <a:gdLst/>
            <a:ahLst/>
            <a:cxnLst/>
            <a:rect l="l" t="t" r="r" b="b"/>
            <a:pathLst>
              <a:path w="8793177" h="7434502">
                <a:moveTo>
                  <a:pt x="0" y="0"/>
                </a:moveTo>
                <a:lnTo>
                  <a:pt x="8793177" y="0"/>
                </a:lnTo>
                <a:lnTo>
                  <a:pt x="8793177" y="7434502"/>
                </a:lnTo>
                <a:lnTo>
                  <a:pt x="0" y="7434502"/>
                </a:lnTo>
                <a:lnTo>
                  <a:pt x="0" y="0"/>
                </a:lnTo>
                <a:close/>
              </a:path>
            </a:pathLst>
          </a:custGeom>
          <a:blipFill>
            <a:blip r:embed="rId3"/>
            <a:stretch>
              <a:fillRect l="-1946" t="-3296" r="-1114"/>
            </a:stretch>
          </a:blipFill>
        </p:spPr>
        <p:txBody>
          <a:bodyPr/>
          <a:lstStyle/>
          <a:p>
            <a:endParaRPr lang="he-IL"/>
          </a:p>
        </p:txBody>
      </p:sp>
      <p:sp>
        <p:nvSpPr>
          <p:cNvPr id="3" name="Freeform 3"/>
          <p:cNvSpPr/>
          <p:nvPr/>
        </p:nvSpPr>
        <p:spPr>
          <a:xfrm>
            <a:off x="10070458" y="2145929"/>
            <a:ext cx="7355149" cy="7530483"/>
          </a:xfrm>
          <a:custGeom>
            <a:avLst/>
            <a:gdLst/>
            <a:ahLst/>
            <a:cxnLst/>
            <a:rect l="l" t="t" r="r" b="b"/>
            <a:pathLst>
              <a:path w="7355149" h="7530483">
                <a:moveTo>
                  <a:pt x="0" y="0"/>
                </a:moveTo>
                <a:lnTo>
                  <a:pt x="7355149" y="0"/>
                </a:lnTo>
                <a:lnTo>
                  <a:pt x="7355149" y="7530482"/>
                </a:lnTo>
                <a:lnTo>
                  <a:pt x="0" y="7530482"/>
                </a:lnTo>
                <a:lnTo>
                  <a:pt x="0" y="0"/>
                </a:lnTo>
                <a:close/>
              </a:path>
            </a:pathLst>
          </a:custGeom>
          <a:blipFill>
            <a:blip r:embed="rId4"/>
            <a:stretch>
              <a:fillRect l="-1368"/>
            </a:stretch>
          </a:blipFill>
        </p:spPr>
        <p:txBody>
          <a:bodyPr/>
          <a:lstStyle/>
          <a:p>
            <a:endParaRPr lang="he-IL"/>
          </a:p>
        </p:txBody>
      </p:sp>
      <p:sp>
        <p:nvSpPr>
          <p:cNvPr id="4" name="TextBox 4"/>
          <p:cNvSpPr txBox="1"/>
          <p:nvPr/>
        </p:nvSpPr>
        <p:spPr>
          <a:xfrm>
            <a:off x="6351291" y="348615"/>
            <a:ext cx="5585419" cy="1226820"/>
          </a:xfrm>
          <a:prstGeom prst="rect">
            <a:avLst/>
          </a:prstGeom>
        </p:spPr>
        <p:txBody>
          <a:bodyPr lIns="0" tIns="0" rIns="0" bIns="0" rtlCol="0" anchor="t">
            <a:spAutoFit/>
          </a:bodyPr>
          <a:lstStyle/>
          <a:p>
            <a:pPr marL="0" lvl="0" indent="0" algn="ctr">
              <a:lnSpc>
                <a:spcPts val="10080"/>
              </a:lnSpc>
              <a:spcBef>
                <a:spcPct val="0"/>
              </a:spcBef>
            </a:pPr>
            <a:r>
              <a:rPr lang="en-US" sz="7200" b="1" i="1">
                <a:solidFill>
                  <a:srgbClr val="2D3880"/>
                </a:solidFill>
                <a:latin typeface="Cormorant Garamond Bold Italics"/>
                <a:ea typeface="Cormorant Garamond Bold Italics"/>
                <a:cs typeface="Cormorant Garamond Bold Italics"/>
                <a:sym typeface="Cormorant Garamond Bold Italics"/>
              </a:rPr>
              <a:t>Testing plan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970138" y="2459355"/>
            <a:ext cx="12610194" cy="5215890"/>
          </a:xfrm>
          <a:prstGeom prst="rect">
            <a:avLst/>
          </a:prstGeom>
        </p:spPr>
        <p:txBody>
          <a:bodyPr lIns="0" tIns="0" rIns="0" bIns="0" rtlCol="0" anchor="t">
            <a:spAutoFit/>
          </a:bodyPr>
          <a:lstStyle/>
          <a:p>
            <a:pPr marL="0" lvl="0" indent="0" algn="l">
              <a:lnSpc>
                <a:spcPts val="5202"/>
              </a:lnSpc>
              <a:spcBef>
                <a:spcPct val="0"/>
              </a:spcBef>
            </a:pPr>
            <a:r>
              <a:rPr lang="en-US" sz="3060" b="1" u="none" strike="noStrike">
                <a:solidFill>
                  <a:srgbClr val="2D3880"/>
                </a:solidFill>
                <a:latin typeface="Glacial Indifference Bold"/>
                <a:ea typeface="Glacial Indifference Bold"/>
                <a:cs typeface="Glacial Indifference Bold"/>
                <a:sym typeface="Glacial Indifference Bold"/>
              </a:rPr>
              <a:t>Accurate Anomaly Detection:</a:t>
            </a:r>
            <a:r>
              <a:rPr lang="en-US" sz="3060" u="none" strike="noStrike">
                <a:solidFill>
                  <a:srgbClr val="2D3880"/>
                </a:solidFill>
                <a:latin typeface="Glacial Indifference"/>
                <a:ea typeface="Glacial Indifference"/>
                <a:cs typeface="Glacial Indifference"/>
                <a:sym typeface="Glacial Indifference"/>
              </a:rPr>
              <a:t> Identify unusual citation patterns indicative of potential misconduct or errors.</a:t>
            </a:r>
          </a:p>
          <a:p>
            <a:pPr marL="0" lvl="0" indent="0" algn="l">
              <a:lnSpc>
                <a:spcPts val="5202"/>
              </a:lnSpc>
              <a:spcBef>
                <a:spcPct val="0"/>
              </a:spcBef>
            </a:pPr>
            <a:r>
              <a:rPr lang="en-US" sz="3060" b="1" u="none" strike="noStrike">
                <a:solidFill>
                  <a:srgbClr val="2D3880"/>
                </a:solidFill>
                <a:latin typeface="Glacial Indifference Bold"/>
                <a:ea typeface="Glacial Indifference Bold"/>
                <a:cs typeface="Glacial Indifference Bold"/>
                <a:sym typeface="Glacial Indifference Bold"/>
              </a:rPr>
              <a:t>Improved Research Integrity:</a:t>
            </a:r>
            <a:r>
              <a:rPr lang="en-US" sz="3060" u="none" strike="noStrike">
                <a:solidFill>
                  <a:srgbClr val="2D3880"/>
                </a:solidFill>
                <a:latin typeface="Glacial Indifference"/>
                <a:ea typeface="Glacial Indifference"/>
                <a:cs typeface="Glacial Indifference"/>
                <a:sym typeface="Glacial Indifference"/>
              </a:rPr>
              <a:t> Contribute to a more reliable and trustworthy academic ecosystem.</a:t>
            </a:r>
          </a:p>
          <a:p>
            <a:pPr marL="0" lvl="0" indent="0" algn="l">
              <a:lnSpc>
                <a:spcPts val="5202"/>
              </a:lnSpc>
              <a:spcBef>
                <a:spcPct val="0"/>
              </a:spcBef>
            </a:pPr>
            <a:r>
              <a:rPr lang="en-US" sz="3060" b="1" u="none" strike="noStrike">
                <a:solidFill>
                  <a:srgbClr val="2D3880"/>
                </a:solidFill>
                <a:latin typeface="Glacial Indifference Bold"/>
                <a:ea typeface="Glacial Indifference Bold"/>
                <a:cs typeface="Glacial Indifference Bold"/>
                <a:sym typeface="Glacial Indifference Bold"/>
              </a:rPr>
              <a:t>Support for Research Evaluation:</a:t>
            </a:r>
            <a:r>
              <a:rPr lang="en-US" sz="3060" u="none" strike="noStrike">
                <a:solidFill>
                  <a:srgbClr val="2D3880"/>
                </a:solidFill>
                <a:latin typeface="Glacial Indifference"/>
                <a:ea typeface="Glacial Indifference"/>
                <a:cs typeface="Glacial Indifference"/>
                <a:sym typeface="Glacial Indifference"/>
              </a:rPr>
              <a:t> Provide data-driven evidence for evaluating research impact.</a:t>
            </a:r>
          </a:p>
          <a:p>
            <a:pPr marL="0" lvl="0" indent="0" algn="l">
              <a:lnSpc>
                <a:spcPts val="5202"/>
              </a:lnSpc>
              <a:spcBef>
                <a:spcPct val="0"/>
              </a:spcBef>
            </a:pPr>
            <a:r>
              <a:rPr lang="en-US" sz="3060" b="1" u="none" strike="noStrike">
                <a:solidFill>
                  <a:srgbClr val="2D3880"/>
                </a:solidFill>
                <a:latin typeface="Glacial Indifference Bold"/>
                <a:ea typeface="Glacial Indifference Bold"/>
                <a:cs typeface="Glacial Indifference Bold"/>
                <a:sym typeface="Glacial Indifference Bold"/>
              </a:rPr>
              <a:t>Track Research and Articles:</a:t>
            </a:r>
            <a:r>
              <a:rPr lang="en-US" sz="3060" u="none" strike="noStrike">
                <a:solidFill>
                  <a:srgbClr val="2D3880"/>
                </a:solidFill>
                <a:latin typeface="Glacial Indifference"/>
                <a:ea typeface="Glacial Indifference"/>
                <a:cs typeface="Glacial Indifference"/>
                <a:sym typeface="Glacial Indifference"/>
              </a:rPr>
              <a:t> Enable the ability to monitor research evolution and article trajectories over time.</a:t>
            </a:r>
          </a:p>
        </p:txBody>
      </p:sp>
      <p:sp>
        <p:nvSpPr>
          <p:cNvPr id="3" name="TextBox 3"/>
          <p:cNvSpPr txBox="1"/>
          <p:nvPr/>
        </p:nvSpPr>
        <p:spPr>
          <a:xfrm>
            <a:off x="2970138" y="348648"/>
            <a:ext cx="13253975" cy="1226820"/>
          </a:xfrm>
          <a:prstGeom prst="rect">
            <a:avLst/>
          </a:prstGeom>
        </p:spPr>
        <p:txBody>
          <a:bodyPr lIns="0" tIns="0" rIns="0" bIns="0" rtlCol="0" anchor="t">
            <a:spAutoFit/>
          </a:bodyPr>
          <a:lstStyle/>
          <a:p>
            <a:pPr marL="0" lvl="0" indent="0" algn="ctr">
              <a:lnSpc>
                <a:spcPts val="10080"/>
              </a:lnSpc>
              <a:spcBef>
                <a:spcPct val="0"/>
              </a:spcBef>
            </a:pPr>
            <a:r>
              <a:rPr lang="en-US" sz="7200" b="1" i="1">
                <a:solidFill>
                  <a:srgbClr val="2D3880"/>
                </a:solidFill>
                <a:latin typeface="Cormorant Garamond Bold Italics"/>
                <a:ea typeface="Cormorant Garamond Bold Italics"/>
                <a:cs typeface="Cormorant Garamond Bold Italics"/>
                <a:sym typeface="Cormorant Garamond Bold Italics"/>
              </a:rPr>
              <a:t>Expected achievements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661833" y="6172200"/>
            <a:ext cx="3626167" cy="4114800"/>
          </a:xfrm>
          <a:custGeom>
            <a:avLst/>
            <a:gdLst/>
            <a:ahLst/>
            <a:cxnLst/>
            <a:rect l="l" t="t" r="r" b="b"/>
            <a:pathLst>
              <a:path w="3626167" h="4114800">
                <a:moveTo>
                  <a:pt x="0" y="0"/>
                </a:moveTo>
                <a:lnTo>
                  <a:pt x="3626167" y="0"/>
                </a:lnTo>
                <a:lnTo>
                  <a:pt x="362616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3" name="TextBox 3"/>
          <p:cNvSpPr txBox="1"/>
          <p:nvPr/>
        </p:nvSpPr>
        <p:spPr>
          <a:xfrm>
            <a:off x="5275197" y="3928982"/>
            <a:ext cx="7737607" cy="2181385"/>
          </a:xfrm>
          <a:prstGeom prst="rect">
            <a:avLst/>
          </a:prstGeom>
        </p:spPr>
        <p:txBody>
          <a:bodyPr lIns="0" tIns="0" rIns="0" bIns="0" rtlCol="0" anchor="t">
            <a:spAutoFit/>
          </a:bodyPr>
          <a:lstStyle/>
          <a:p>
            <a:pPr marL="0" lvl="0" indent="0" algn="ctr">
              <a:lnSpc>
                <a:spcPts val="17841"/>
              </a:lnSpc>
              <a:spcBef>
                <a:spcPct val="0"/>
              </a:spcBef>
            </a:pPr>
            <a:r>
              <a:rPr lang="en-US" sz="12743" b="1" i="1">
                <a:solidFill>
                  <a:srgbClr val="2D3880"/>
                </a:solidFill>
                <a:latin typeface="Cormorant Garamond Bold Italics"/>
                <a:ea typeface="Cormorant Garamond Bold Italics"/>
                <a:cs typeface="Cormorant Garamond Bold Italics"/>
                <a:sym typeface="Cormorant Garamond Bold Italics"/>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369021" y="4639163"/>
            <a:ext cx="5918979" cy="5647837"/>
          </a:xfrm>
          <a:custGeom>
            <a:avLst/>
            <a:gdLst/>
            <a:ahLst/>
            <a:cxnLst/>
            <a:rect l="l" t="t" r="r" b="b"/>
            <a:pathLst>
              <a:path w="5918979" h="5647837">
                <a:moveTo>
                  <a:pt x="0" y="0"/>
                </a:moveTo>
                <a:lnTo>
                  <a:pt x="5918979" y="0"/>
                </a:lnTo>
                <a:lnTo>
                  <a:pt x="5918979" y="5647837"/>
                </a:lnTo>
                <a:lnTo>
                  <a:pt x="0" y="5647837"/>
                </a:lnTo>
                <a:lnTo>
                  <a:pt x="0" y="0"/>
                </a:lnTo>
                <a:close/>
              </a:path>
            </a:pathLst>
          </a:custGeom>
          <a:blipFill>
            <a:blip r:embed="rId3"/>
            <a:stretch>
              <a:fillRect/>
            </a:stretch>
          </a:blipFill>
        </p:spPr>
        <p:txBody>
          <a:bodyPr/>
          <a:lstStyle/>
          <a:p>
            <a:endParaRPr lang="he-IL"/>
          </a:p>
        </p:txBody>
      </p:sp>
      <p:sp>
        <p:nvSpPr>
          <p:cNvPr id="3" name="TextBox 3"/>
          <p:cNvSpPr txBox="1"/>
          <p:nvPr/>
        </p:nvSpPr>
        <p:spPr>
          <a:xfrm>
            <a:off x="6920721" y="-133350"/>
            <a:ext cx="4446557" cy="1226820"/>
          </a:xfrm>
          <a:prstGeom prst="rect">
            <a:avLst/>
          </a:prstGeom>
        </p:spPr>
        <p:txBody>
          <a:bodyPr lIns="0" tIns="0" rIns="0" bIns="0" rtlCol="0" anchor="t">
            <a:spAutoFit/>
          </a:bodyPr>
          <a:lstStyle/>
          <a:p>
            <a:pPr marL="0" lvl="0" indent="0" algn="l">
              <a:lnSpc>
                <a:spcPts val="10080"/>
              </a:lnSpc>
              <a:spcBef>
                <a:spcPct val="0"/>
              </a:spcBef>
            </a:pPr>
            <a:r>
              <a:rPr lang="en-US" sz="7200" b="1" i="1">
                <a:solidFill>
                  <a:srgbClr val="2D3880"/>
                </a:solidFill>
                <a:latin typeface="Cormorant Garamond Bold Italics"/>
                <a:ea typeface="Cormorant Garamond Bold Italics"/>
                <a:cs typeface="Cormorant Garamond Bold Italics"/>
                <a:sym typeface="Cormorant Garamond Bold Italics"/>
              </a:rPr>
              <a:t>Introduction</a:t>
            </a:r>
          </a:p>
        </p:txBody>
      </p:sp>
      <p:sp>
        <p:nvSpPr>
          <p:cNvPr id="4" name="TextBox 4"/>
          <p:cNvSpPr txBox="1"/>
          <p:nvPr/>
        </p:nvSpPr>
        <p:spPr>
          <a:xfrm>
            <a:off x="196901" y="1169308"/>
            <a:ext cx="17894197" cy="1276655"/>
          </a:xfrm>
          <a:prstGeom prst="rect">
            <a:avLst/>
          </a:prstGeom>
        </p:spPr>
        <p:txBody>
          <a:bodyPr lIns="0" tIns="0" rIns="0" bIns="0" rtlCol="0" anchor="t">
            <a:spAutoFit/>
          </a:bodyPr>
          <a:lstStyle/>
          <a:p>
            <a:pPr algn="l">
              <a:lnSpc>
                <a:spcPts val="5202"/>
              </a:lnSpc>
            </a:pPr>
            <a:r>
              <a:rPr lang="en-US" sz="3060" b="1">
                <a:solidFill>
                  <a:srgbClr val="2D3880"/>
                </a:solidFill>
                <a:latin typeface="Glacial Indifference Bold"/>
                <a:ea typeface="Glacial Indifference Bold"/>
                <a:cs typeface="Glacial Indifference Bold"/>
                <a:sym typeface="Glacial Indifference Bold"/>
              </a:rPr>
              <a:t>A citation is a reference to a source of information used in a piece of research or academic work.</a:t>
            </a:r>
          </a:p>
          <a:p>
            <a:pPr marL="0" lvl="0" indent="0" algn="l">
              <a:lnSpc>
                <a:spcPts val="5202"/>
              </a:lnSpc>
            </a:pPr>
            <a:endParaRPr lang="en-US" sz="3060" b="1">
              <a:solidFill>
                <a:srgbClr val="2D3880"/>
              </a:solidFill>
              <a:latin typeface="Glacial Indifference Bold"/>
              <a:ea typeface="Glacial Indifference Bold"/>
              <a:cs typeface="Glacial Indifference Bold"/>
              <a:sym typeface="Glacial Indifference Bold"/>
            </a:endParaRPr>
          </a:p>
        </p:txBody>
      </p:sp>
      <p:sp>
        <p:nvSpPr>
          <p:cNvPr id="5" name="TextBox 5"/>
          <p:cNvSpPr txBox="1"/>
          <p:nvPr/>
        </p:nvSpPr>
        <p:spPr>
          <a:xfrm>
            <a:off x="196901" y="2052451"/>
            <a:ext cx="17038904" cy="2586978"/>
          </a:xfrm>
          <a:prstGeom prst="rect">
            <a:avLst/>
          </a:prstGeom>
        </p:spPr>
        <p:txBody>
          <a:bodyPr lIns="0" tIns="0" rIns="0" bIns="0" rtlCol="0" anchor="t">
            <a:spAutoFit/>
          </a:bodyPr>
          <a:lstStyle/>
          <a:p>
            <a:pPr algn="l">
              <a:lnSpc>
                <a:spcPts val="5202"/>
              </a:lnSpc>
            </a:pPr>
            <a:r>
              <a:rPr lang="en-US" sz="3060" b="1">
                <a:solidFill>
                  <a:srgbClr val="2D3880"/>
                </a:solidFill>
                <a:latin typeface="Glacial Indifference Bold"/>
                <a:ea typeface="Glacial Indifference Bold"/>
                <a:cs typeface="Glacial Indifference Bold"/>
                <a:sym typeface="Glacial Indifference Bold"/>
              </a:rPr>
              <a:t>Types of Citations:</a:t>
            </a:r>
          </a:p>
          <a:p>
            <a:pPr marL="660696" lvl="1" indent="-330348" algn="l">
              <a:lnSpc>
                <a:spcPts val="5202"/>
              </a:lnSpc>
              <a:buFont typeface="Arial"/>
              <a:buChar char="•"/>
            </a:pPr>
            <a:r>
              <a:rPr lang="en-US" sz="3060" b="1">
                <a:solidFill>
                  <a:srgbClr val="2D3880"/>
                </a:solidFill>
                <a:latin typeface="Glacial Indifference Bold"/>
                <a:ea typeface="Glacial Indifference Bold"/>
                <a:cs typeface="Glacial Indifference Bold"/>
                <a:sym typeface="Glacial Indifference Bold"/>
              </a:rPr>
              <a:t>In-text Citations:</a:t>
            </a:r>
            <a:r>
              <a:rPr lang="en-US" sz="3060">
                <a:solidFill>
                  <a:srgbClr val="2D3880"/>
                </a:solidFill>
                <a:latin typeface="Glacial Indifference"/>
                <a:ea typeface="Glacial Indifference"/>
                <a:cs typeface="Glacial Indifference"/>
                <a:sym typeface="Glacial Indifference"/>
              </a:rPr>
              <a:t> Brief references within the body of the text.</a:t>
            </a:r>
          </a:p>
          <a:p>
            <a:pPr marL="660696" lvl="1" indent="-330348" algn="l">
              <a:lnSpc>
                <a:spcPts val="5202"/>
              </a:lnSpc>
              <a:buFont typeface="Arial"/>
              <a:buChar char="•"/>
            </a:pPr>
            <a:r>
              <a:rPr lang="en-US" sz="3060" b="1">
                <a:solidFill>
                  <a:srgbClr val="2D3880"/>
                </a:solidFill>
                <a:latin typeface="Glacial Indifference Bold"/>
                <a:ea typeface="Glacial Indifference Bold"/>
                <a:cs typeface="Glacial Indifference Bold"/>
                <a:sym typeface="Glacial Indifference Bold"/>
              </a:rPr>
              <a:t>Bibliography/References: </a:t>
            </a:r>
            <a:r>
              <a:rPr lang="en-US" sz="3060">
                <a:solidFill>
                  <a:srgbClr val="2D3880"/>
                </a:solidFill>
                <a:latin typeface="Glacial Indifference"/>
                <a:ea typeface="Glacial Indifference"/>
                <a:cs typeface="Glacial Indifference"/>
                <a:sym typeface="Glacial Indifference"/>
              </a:rPr>
              <a:t>A complete list of sources at the end of a document.</a:t>
            </a:r>
          </a:p>
          <a:p>
            <a:pPr marL="0" lvl="0" indent="0" algn="l">
              <a:lnSpc>
                <a:spcPts val="5202"/>
              </a:lnSpc>
            </a:pPr>
            <a:endParaRPr lang="en-US" sz="3060">
              <a:solidFill>
                <a:srgbClr val="2D3880"/>
              </a:solidFill>
              <a:latin typeface="Glacial Indifference"/>
              <a:ea typeface="Glacial Indifference"/>
              <a:cs typeface="Glacial Indifference"/>
              <a:sym typeface="Glacial Indifference"/>
            </a:endParaRPr>
          </a:p>
        </p:txBody>
      </p:sp>
      <p:sp>
        <p:nvSpPr>
          <p:cNvPr id="6" name="TextBox 6"/>
          <p:cNvSpPr txBox="1"/>
          <p:nvPr/>
        </p:nvSpPr>
        <p:spPr>
          <a:xfrm>
            <a:off x="196901" y="4486763"/>
            <a:ext cx="11204123" cy="2586978"/>
          </a:xfrm>
          <a:prstGeom prst="rect">
            <a:avLst/>
          </a:prstGeom>
        </p:spPr>
        <p:txBody>
          <a:bodyPr lIns="0" tIns="0" rIns="0" bIns="0" rtlCol="0" anchor="t">
            <a:spAutoFit/>
          </a:bodyPr>
          <a:lstStyle/>
          <a:p>
            <a:pPr algn="l">
              <a:lnSpc>
                <a:spcPts val="5202"/>
              </a:lnSpc>
            </a:pPr>
            <a:r>
              <a:rPr lang="en-US" sz="3060" b="1">
                <a:solidFill>
                  <a:srgbClr val="2D3880"/>
                </a:solidFill>
                <a:latin typeface="Glacial Indifference Bold"/>
                <a:ea typeface="Glacial Indifference Bold"/>
                <a:cs typeface="Glacial Indifference Bold"/>
                <a:sym typeface="Glacial Indifference Bold"/>
              </a:rPr>
              <a:t>Benefits:</a:t>
            </a:r>
          </a:p>
          <a:p>
            <a:pPr marL="660696" lvl="1" indent="-330348" algn="l">
              <a:lnSpc>
                <a:spcPts val="5202"/>
              </a:lnSpc>
              <a:buFont typeface="Arial"/>
              <a:buChar char="•"/>
            </a:pPr>
            <a:r>
              <a:rPr lang="en-US" sz="3060" b="1">
                <a:solidFill>
                  <a:srgbClr val="2D3880"/>
                </a:solidFill>
                <a:latin typeface="Glacial Indifference Bold"/>
                <a:ea typeface="Glacial Indifference Bold"/>
                <a:cs typeface="Glacial Indifference Bold"/>
                <a:sym typeface="Glacial Indifference Bold"/>
              </a:rPr>
              <a:t>Tracing the Evolution of Ideas.</a:t>
            </a:r>
            <a:r>
              <a:rPr lang="en-US" sz="3060">
                <a:solidFill>
                  <a:srgbClr val="2D3880"/>
                </a:solidFill>
                <a:latin typeface="Glacial Indifference"/>
                <a:ea typeface="Glacial Indifference"/>
                <a:cs typeface="Glacial Indifference"/>
                <a:sym typeface="Glacial Indifference"/>
              </a:rPr>
              <a:t> </a:t>
            </a:r>
          </a:p>
          <a:p>
            <a:pPr marL="660696" lvl="1" indent="-330348" algn="l">
              <a:lnSpc>
                <a:spcPts val="5202"/>
              </a:lnSpc>
              <a:buFont typeface="Arial"/>
              <a:buChar char="•"/>
            </a:pPr>
            <a:r>
              <a:rPr lang="en-US" sz="3060" b="1">
                <a:solidFill>
                  <a:srgbClr val="2D3880"/>
                </a:solidFill>
                <a:latin typeface="Glacial Indifference Bold"/>
                <a:ea typeface="Glacial Indifference Bold"/>
                <a:cs typeface="Glacial Indifference Bold"/>
                <a:sym typeface="Glacial Indifference Bold"/>
              </a:rPr>
              <a:t>Measuring reserch Impact.</a:t>
            </a:r>
          </a:p>
          <a:p>
            <a:pPr marL="0" lvl="0" indent="0" algn="l">
              <a:lnSpc>
                <a:spcPts val="5202"/>
              </a:lnSpc>
            </a:pPr>
            <a:r>
              <a:rPr lang="en-US" sz="3060">
                <a:solidFill>
                  <a:srgbClr val="2D3880"/>
                </a:solidFill>
                <a:latin typeface="Glacial Indifference"/>
                <a:ea typeface="Glacial Indifference"/>
                <a:cs typeface="Glacial Indifference"/>
                <a:sym typeface="Glacial Indifference"/>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15" y="7635724"/>
            <a:ext cx="6219663" cy="2634875"/>
          </a:xfrm>
          <a:custGeom>
            <a:avLst/>
            <a:gdLst/>
            <a:ahLst/>
            <a:cxnLst/>
            <a:rect l="l" t="t" r="r" b="b"/>
            <a:pathLst>
              <a:path w="6219663" h="2634875">
                <a:moveTo>
                  <a:pt x="0" y="0"/>
                </a:moveTo>
                <a:lnTo>
                  <a:pt x="6219664" y="0"/>
                </a:lnTo>
                <a:lnTo>
                  <a:pt x="6219664" y="2634876"/>
                </a:lnTo>
                <a:lnTo>
                  <a:pt x="0" y="26348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3" name="TextBox 3"/>
          <p:cNvSpPr txBox="1"/>
          <p:nvPr/>
        </p:nvSpPr>
        <p:spPr>
          <a:xfrm>
            <a:off x="1028700" y="186867"/>
            <a:ext cx="16230600" cy="2503170"/>
          </a:xfrm>
          <a:prstGeom prst="rect">
            <a:avLst/>
          </a:prstGeom>
        </p:spPr>
        <p:txBody>
          <a:bodyPr lIns="0" tIns="0" rIns="0" bIns="0" rtlCol="0" anchor="t">
            <a:spAutoFit/>
          </a:bodyPr>
          <a:lstStyle/>
          <a:p>
            <a:pPr algn="l">
              <a:lnSpc>
                <a:spcPts val="10080"/>
              </a:lnSpc>
            </a:pPr>
            <a:r>
              <a:rPr lang="en-US" sz="7200" b="1" i="1">
                <a:solidFill>
                  <a:srgbClr val="2D3880"/>
                </a:solidFill>
                <a:latin typeface="Cormorant Garamond Bold Italics"/>
                <a:ea typeface="Cormorant Garamond Bold Italics"/>
                <a:cs typeface="Cormorant Garamond Bold Italics"/>
                <a:sym typeface="Cormorant Garamond Bold Italics"/>
              </a:rPr>
              <a:t>Why Accurate Citations Matter in Research </a:t>
            </a:r>
          </a:p>
          <a:p>
            <a:pPr marL="0" lvl="0" indent="0" algn="l">
              <a:lnSpc>
                <a:spcPts val="10080"/>
              </a:lnSpc>
              <a:spcBef>
                <a:spcPct val="0"/>
              </a:spcBef>
            </a:pPr>
            <a:endParaRPr lang="en-US" sz="7200" b="1" i="1">
              <a:solidFill>
                <a:srgbClr val="2D3880"/>
              </a:solidFill>
              <a:latin typeface="Cormorant Garamond Bold Italics"/>
              <a:ea typeface="Cormorant Garamond Bold Italics"/>
              <a:cs typeface="Cormorant Garamond Bold Italics"/>
              <a:sym typeface="Cormorant Garamond Bold Italics"/>
            </a:endParaRPr>
          </a:p>
        </p:txBody>
      </p:sp>
      <p:sp>
        <p:nvSpPr>
          <p:cNvPr id="4" name="TextBox 4"/>
          <p:cNvSpPr txBox="1"/>
          <p:nvPr/>
        </p:nvSpPr>
        <p:spPr>
          <a:xfrm>
            <a:off x="387020" y="2010667"/>
            <a:ext cx="17038904" cy="5891676"/>
          </a:xfrm>
          <a:prstGeom prst="rect">
            <a:avLst/>
          </a:prstGeom>
        </p:spPr>
        <p:txBody>
          <a:bodyPr lIns="0" tIns="0" rIns="0" bIns="0" rtlCol="0" anchor="t">
            <a:spAutoFit/>
          </a:bodyPr>
          <a:lstStyle/>
          <a:p>
            <a:pPr algn="l">
              <a:lnSpc>
                <a:spcPts val="5202"/>
              </a:lnSpc>
            </a:pPr>
            <a:r>
              <a:rPr lang="en-US" sz="3060" b="1">
                <a:solidFill>
                  <a:srgbClr val="2D3880"/>
                </a:solidFill>
                <a:latin typeface="Glacial Indifference Bold"/>
                <a:ea typeface="Glacial Indifference Bold"/>
                <a:cs typeface="Glacial Indifference Bold"/>
                <a:sym typeface="Glacial Indifference Bold"/>
              </a:rPr>
              <a:t>Credit and Recognition:</a:t>
            </a:r>
            <a:r>
              <a:rPr lang="en-US" sz="3060">
                <a:solidFill>
                  <a:srgbClr val="2D3880"/>
                </a:solidFill>
                <a:latin typeface="Glacial Indifference"/>
                <a:ea typeface="Glacial Indifference"/>
                <a:cs typeface="Glacial Indifference"/>
                <a:sym typeface="Glacial Indifference"/>
              </a:rPr>
              <a:t> Accurate citations give proper credit to original authors and researchers, fostering academic integrity.</a:t>
            </a:r>
          </a:p>
          <a:p>
            <a:pPr algn="l">
              <a:lnSpc>
                <a:spcPts val="5202"/>
              </a:lnSpc>
            </a:pPr>
            <a:r>
              <a:rPr lang="en-US" sz="3060" b="1">
                <a:solidFill>
                  <a:srgbClr val="2D3880"/>
                </a:solidFill>
                <a:latin typeface="Glacial Indifference Bold"/>
                <a:ea typeface="Glacial Indifference Bold"/>
                <a:cs typeface="Glacial Indifference Bold"/>
                <a:sym typeface="Glacial Indifference Bold"/>
              </a:rPr>
              <a:t>Research Traceability: </a:t>
            </a:r>
            <a:r>
              <a:rPr lang="en-US" sz="3060">
                <a:solidFill>
                  <a:srgbClr val="2D3880"/>
                </a:solidFill>
                <a:latin typeface="Glacial Indifference"/>
                <a:ea typeface="Glacial Indifference"/>
                <a:cs typeface="Glacial Indifference"/>
                <a:sym typeface="Glacial Indifference"/>
              </a:rPr>
              <a:t>Citations create a clear path for researchers to follow the development of ideas and build upon previous research.</a:t>
            </a:r>
          </a:p>
          <a:p>
            <a:pPr algn="l">
              <a:lnSpc>
                <a:spcPts val="5202"/>
              </a:lnSpc>
            </a:pPr>
            <a:r>
              <a:rPr lang="en-US" sz="3060" b="1">
                <a:solidFill>
                  <a:srgbClr val="2D3880"/>
                </a:solidFill>
                <a:latin typeface="Glacial Indifference Bold"/>
                <a:ea typeface="Glacial Indifference Bold"/>
                <a:cs typeface="Glacial Indifference Bold"/>
                <a:sym typeface="Glacial Indifference Bold"/>
              </a:rPr>
              <a:t>Quality Assessment:</a:t>
            </a:r>
            <a:r>
              <a:rPr lang="en-US" sz="3060">
                <a:solidFill>
                  <a:srgbClr val="2D3880"/>
                </a:solidFill>
                <a:latin typeface="Glacial Indifference"/>
                <a:ea typeface="Glacial Indifference"/>
                <a:cs typeface="Glacial Indifference"/>
                <a:sym typeface="Glacial Indifference"/>
              </a:rPr>
              <a:t> Citation analysis helps evaluate the impact and significance of research, aiding in identifying influential works.</a:t>
            </a:r>
          </a:p>
          <a:p>
            <a:pPr algn="l">
              <a:lnSpc>
                <a:spcPts val="5202"/>
              </a:lnSpc>
            </a:pPr>
            <a:r>
              <a:rPr lang="en-US" sz="3060" b="1">
                <a:solidFill>
                  <a:srgbClr val="2D3880"/>
                </a:solidFill>
                <a:latin typeface="Glacial Indifference Bold"/>
                <a:ea typeface="Glacial Indifference Bold"/>
                <a:cs typeface="Glacial Indifference Bold"/>
                <a:sym typeface="Glacial Indifference Bold"/>
              </a:rPr>
              <a:t>Research Reproducibility:</a:t>
            </a:r>
            <a:r>
              <a:rPr lang="en-US" sz="3060">
                <a:solidFill>
                  <a:srgbClr val="2D3880"/>
                </a:solidFill>
                <a:latin typeface="Glacial Indifference"/>
                <a:ea typeface="Glacial Indifference"/>
                <a:cs typeface="Glacial Indifference"/>
                <a:sym typeface="Glacial Indifference"/>
              </a:rPr>
              <a:t> Detailed citations enable other researchers to replicate experiments and verify findings, enhancing scientific rigor.</a:t>
            </a:r>
          </a:p>
          <a:p>
            <a:pPr marL="0" lvl="0" indent="0" algn="l">
              <a:lnSpc>
                <a:spcPts val="5202"/>
              </a:lnSpc>
            </a:pPr>
            <a:endParaRPr lang="en-US" sz="3060">
              <a:solidFill>
                <a:srgbClr val="2D3880"/>
              </a:solidFill>
              <a:latin typeface="Glacial Indifference"/>
              <a:ea typeface="Glacial Indifference"/>
              <a:cs typeface="Glacial Indifference"/>
              <a:sym typeface="Glacial Indifferenc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15" y="7635724"/>
            <a:ext cx="6219663" cy="2634875"/>
          </a:xfrm>
          <a:custGeom>
            <a:avLst/>
            <a:gdLst/>
            <a:ahLst/>
            <a:cxnLst/>
            <a:rect l="l" t="t" r="r" b="b"/>
            <a:pathLst>
              <a:path w="6219663" h="2634875">
                <a:moveTo>
                  <a:pt x="0" y="0"/>
                </a:moveTo>
                <a:lnTo>
                  <a:pt x="6219664" y="0"/>
                </a:lnTo>
                <a:lnTo>
                  <a:pt x="6219664" y="2634876"/>
                </a:lnTo>
                <a:lnTo>
                  <a:pt x="0" y="26348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3" name="TextBox 3"/>
          <p:cNvSpPr txBox="1"/>
          <p:nvPr/>
        </p:nvSpPr>
        <p:spPr>
          <a:xfrm>
            <a:off x="5780558" y="-123825"/>
            <a:ext cx="6726884" cy="2396243"/>
          </a:xfrm>
          <a:prstGeom prst="rect">
            <a:avLst/>
          </a:prstGeom>
        </p:spPr>
        <p:txBody>
          <a:bodyPr lIns="0" tIns="0" rIns="0" bIns="0" rtlCol="0" anchor="t">
            <a:spAutoFit/>
          </a:bodyPr>
          <a:lstStyle/>
          <a:p>
            <a:pPr algn="l">
              <a:lnSpc>
                <a:spcPts val="9267"/>
              </a:lnSpc>
            </a:pPr>
            <a:r>
              <a:rPr lang="en-US" sz="6619" b="1" i="1">
                <a:solidFill>
                  <a:srgbClr val="2D3880"/>
                </a:solidFill>
                <a:latin typeface="Cormorant Garamond Bold Italics"/>
                <a:ea typeface="Cormorant Garamond Bold Italics"/>
                <a:cs typeface="Cormorant Garamond Bold Italics"/>
                <a:sym typeface="Cormorant Garamond Bold Italics"/>
              </a:rPr>
              <a:t>Anomaly detection</a:t>
            </a:r>
          </a:p>
          <a:p>
            <a:pPr marL="0" lvl="0" indent="0" algn="l">
              <a:lnSpc>
                <a:spcPts val="10079"/>
              </a:lnSpc>
              <a:spcBef>
                <a:spcPct val="0"/>
              </a:spcBef>
            </a:pPr>
            <a:endParaRPr lang="en-US" sz="6619" b="1" i="1">
              <a:solidFill>
                <a:srgbClr val="2D3880"/>
              </a:solidFill>
              <a:latin typeface="Cormorant Garamond Bold Italics"/>
              <a:ea typeface="Cormorant Garamond Bold Italics"/>
              <a:cs typeface="Cormorant Garamond Bold Italics"/>
              <a:sym typeface="Cormorant Garamond Bold Italics"/>
            </a:endParaRPr>
          </a:p>
        </p:txBody>
      </p:sp>
      <p:sp>
        <p:nvSpPr>
          <p:cNvPr id="4" name="TextBox 4"/>
          <p:cNvSpPr txBox="1"/>
          <p:nvPr/>
        </p:nvSpPr>
        <p:spPr>
          <a:xfrm>
            <a:off x="460268" y="713627"/>
            <a:ext cx="17038904" cy="7186825"/>
          </a:xfrm>
          <a:prstGeom prst="rect">
            <a:avLst/>
          </a:prstGeom>
        </p:spPr>
        <p:txBody>
          <a:bodyPr lIns="0" tIns="0" rIns="0" bIns="0" rtlCol="0" anchor="t">
            <a:spAutoFit/>
          </a:bodyPr>
          <a:lstStyle/>
          <a:p>
            <a:pPr algn="l">
              <a:lnSpc>
                <a:spcPts val="5202"/>
              </a:lnSpc>
            </a:pPr>
            <a:r>
              <a:rPr lang="en-US" sz="3060" b="1">
                <a:solidFill>
                  <a:srgbClr val="2D3880"/>
                </a:solidFill>
                <a:latin typeface="Glacial Indifference Bold"/>
                <a:ea typeface="Glacial Indifference Bold"/>
                <a:cs typeface="Glacial Indifference Bold"/>
                <a:sym typeface="Glacial Indifference Bold"/>
              </a:rPr>
              <a:t>Definition:</a:t>
            </a:r>
          </a:p>
          <a:p>
            <a:pPr marL="660696" lvl="1" indent="-330348" algn="l">
              <a:lnSpc>
                <a:spcPts val="5202"/>
              </a:lnSpc>
              <a:buFont typeface="Arial"/>
              <a:buChar char="•"/>
            </a:pPr>
            <a:r>
              <a:rPr lang="en-US" sz="3060">
                <a:solidFill>
                  <a:srgbClr val="2D3880"/>
                </a:solidFill>
                <a:latin typeface="Glacial Indifference"/>
                <a:ea typeface="Glacial Indifference"/>
                <a:cs typeface="Glacial Indifference"/>
                <a:sym typeface="Glacial Indifference"/>
              </a:rPr>
              <a:t>A technique used to identify patterns or data points that significantly differ from the majority of the data. These unusual patterns may indicate significant, often hidden, phenomena or errors.</a:t>
            </a:r>
          </a:p>
          <a:p>
            <a:pPr algn="l">
              <a:lnSpc>
                <a:spcPts val="5202"/>
              </a:lnSpc>
            </a:pPr>
            <a:r>
              <a:rPr lang="en-US" sz="3060" b="1">
                <a:solidFill>
                  <a:srgbClr val="2D3880"/>
                </a:solidFill>
                <a:latin typeface="Glacial Indifference Bold"/>
                <a:ea typeface="Glacial Indifference Bold"/>
                <a:cs typeface="Glacial Indifference Bold"/>
                <a:sym typeface="Glacial Indifference Bold"/>
              </a:rPr>
              <a:t>Purpose:</a:t>
            </a:r>
          </a:p>
          <a:p>
            <a:pPr algn="l">
              <a:lnSpc>
                <a:spcPts val="5202"/>
              </a:lnSpc>
            </a:pPr>
            <a:r>
              <a:rPr lang="en-US" sz="3060">
                <a:solidFill>
                  <a:srgbClr val="2D3880"/>
                </a:solidFill>
                <a:latin typeface="Glacial Indifference"/>
                <a:ea typeface="Glacial Indifference"/>
                <a:cs typeface="Glacial Indifference"/>
                <a:sym typeface="Glacial Indifference"/>
              </a:rPr>
              <a:t>To uncover outliers or deviations from expected behavior which could signal issues like fraudulent activities, system malfunctions, or significant changes in data trends.</a:t>
            </a:r>
          </a:p>
          <a:p>
            <a:pPr algn="l">
              <a:lnSpc>
                <a:spcPts val="5202"/>
              </a:lnSpc>
            </a:pPr>
            <a:r>
              <a:rPr lang="en-US" sz="3060" b="1">
                <a:solidFill>
                  <a:srgbClr val="2D3880"/>
                </a:solidFill>
                <a:latin typeface="Glacial Indifference Bold"/>
                <a:ea typeface="Glacial Indifference Bold"/>
                <a:cs typeface="Glacial Indifference Bold"/>
                <a:sym typeface="Glacial Indifference Bold"/>
              </a:rPr>
              <a:t>Techniques for Detection:</a:t>
            </a:r>
          </a:p>
          <a:p>
            <a:pPr marL="660696" lvl="1" indent="-330348" algn="l">
              <a:lnSpc>
                <a:spcPts val="5202"/>
              </a:lnSpc>
              <a:buFont typeface="Arial"/>
              <a:buChar char="•"/>
            </a:pPr>
            <a:r>
              <a:rPr lang="en-US" sz="3060">
                <a:solidFill>
                  <a:srgbClr val="2D3880"/>
                </a:solidFill>
                <a:latin typeface="Glacial Indifference"/>
                <a:ea typeface="Glacial Indifference"/>
                <a:cs typeface="Glacial Indifference"/>
                <a:sym typeface="Glacial Indifference"/>
              </a:rPr>
              <a:t>Statistical Methods - Utilize statistical properties of data to identify anomalies</a:t>
            </a:r>
          </a:p>
          <a:p>
            <a:pPr marL="660696" lvl="1" indent="-330348" algn="l">
              <a:lnSpc>
                <a:spcPts val="5202"/>
              </a:lnSpc>
              <a:buFont typeface="Arial"/>
              <a:buChar char="•"/>
            </a:pPr>
            <a:r>
              <a:rPr lang="en-US" sz="3060">
                <a:solidFill>
                  <a:srgbClr val="2D3880"/>
                </a:solidFill>
                <a:latin typeface="Glacial Indifference"/>
                <a:ea typeface="Glacial Indifference"/>
                <a:cs typeface="Glacial Indifference"/>
                <a:sym typeface="Glacial Indifference"/>
              </a:rPr>
              <a:t>Deep Learning - Earn from data and detect anomalies based on learned patterns.</a:t>
            </a:r>
          </a:p>
          <a:p>
            <a:pPr marL="660696" lvl="1" indent="-330348" algn="l">
              <a:lnSpc>
                <a:spcPts val="5202"/>
              </a:lnSpc>
              <a:buFont typeface="Arial"/>
              <a:buChar char="•"/>
            </a:pPr>
            <a:r>
              <a:rPr lang="en-US" sz="3060">
                <a:solidFill>
                  <a:srgbClr val="2D3880"/>
                </a:solidFill>
                <a:latin typeface="Glacial Indifference"/>
                <a:ea typeface="Glacial Indifference"/>
                <a:cs typeface="Glacial Indifference"/>
                <a:sym typeface="Glacial Indifference"/>
              </a:rPr>
              <a:t>Machine Learning - Using neural networks to identify complex anomalies.</a:t>
            </a:r>
          </a:p>
          <a:p>
            <a:pPr marL="0" lvl="0" indent="0" algn="l">
              <a:lnSpc>
                <a:spcPts val="5202"/>
              </a:lnSpc>
            </a:pPr>
            <a:endParaRPr lang="en-US" sz="3060">
              <a:solidFill>
                <a:srgbClr val="2D3880"/>
              </a:solidFill>
              <a:latin typeface="Glacial Indifference"/>
              <a:ea typeface="Glacial Indifference"/>
              <a:cs typeface="Glacial Indifference"/>
              <a:sym typeface="Glacial Indifference"/>
            </a:endParaRPr>
          </a:p>
        </p:txBody>
      </p:sp>
      <p:sp>
        <p:nvSpPr>
          <p:cNvPr id="5" name="Freeform 5"/>
          <p:cNvSpPr/>
          <p:nvPr/>
        </p:nvSpPr>
        <p:spPr>
          <a:xfrm>
            <a:off x="7062921" y="7484234"/>
            <a:ext cx="5841924" cy="2786366"/>
          </a:xfrm>
          <a:custGeom>
            <a:avLst/>
            <a:gdLst/>
            <a:ahLst/>
            <a:cxnLst/>
            <a:rect l="l" t="t" r="r" b="b"/>
            <a:pathLst>
              <a:path w="5841924" h="2786366">
                <a:moveTo>
                  <a:pt x="0" y="0"/>
                </a:moveTo>
                <a:lnTo>
                  <a:pt x="5841924" y="0"/>
                </a:lnTo>
                <a:lnTo>
                  <a:pt x="5841924" y="2786366"/>
                </a:lnTo>
                <a:lnTo>
                  <a:pt x="0" y="2786366"/>
                </a:lnTo>
                <a:lnTo>
                  <a:pt x="0" y="0"/>
                </a:lnTo>
                <a:close/>
              </a:path>
            </a:pathLst>
          </a:custGeom>
          <a:blipFill>
            <a:blip r:embed="rId5"/>
            <a:stretch>
              <a:fillRect/>
            </a:stretch>
          </a:blipFill>
        </p:spPr>
        <p:txBody>
          <a:bodyPr/>
          <a:lstStyle/>
          <a:p>
            <a:endParaRPr lang="he-IL"/>
          </a:p>
        </p:txBody>
      </p:sp>
      <p:sp>
        <p:nvSpPr>
          <p:cNvPr id="6" name="Freeform 6"/>
          <p:cNvSpPr/>
          <p:nvPr/>
        </p:nvSpPr>
        <p:spPr>
          <a:xfrm>
            <a:off x="13603012" y="7263608"/>
            <a:ext cx="4684988" cy="3023392"/>
          </a:xfrm>
          <a:custGeom>
            <a:avLst/>
            <a:gdLst/>
            <a:ahLst/>
            <a:cxnLst/>
            <a:rect l="l" t="t" r="r" b="b"/>
            <a:pathLst>
              <a:path w="4684988" h="3023392">
                <a:moveTo>
                  <a:pt x="0" y="0"/>
                </a:moveTo>
                <a:lnTo>
                  <a:pt x="4684988" y="0"/>
                </a:lnTo>
                <a:lnTo>
                  <a:pt x="4684988" y="3023392"/>
                </a:lnTo>
                <a:lnTo>
                  <a:pt x="0" y="3023392"/>
                </a:lnTo>
                <a:lnTo>
                  <a:pt x="0" y="0"/>
                </a:lnTo>
                <a:close/>
              </a:path>
            </a:pathLst>
          </a:custGeom>
          <a:blipFill>
            <a:blip r:embed="rId6"/>
            <a:stretch>
              <a:fillRect/>
            </a:stretch>
          </a:blipFill>
        </p:spPr>
        <p:txBody>
          <a:bodyPr/>
          <a:lstStyle/>
          <a:p>
            <a:endParaRPr lang="he-IL"/>
          </a:p>
        </p:txBody>
      </p:sp>
      <p:sp>
        <p:nvSpPr>
          <p:cNvPr id="7" name="Freeform 7">
            <a:hlinkClick r:id="rId7" tooltip="https://www.tatvic.com/blog/detecting-real-time-anomalies-using-r-google-analytics-360-data/"/>
          </p:cNvPr>
          <p:cNvSpPr/>
          <p:nvPr/>
        </p:nvSpPr>
        <p:spPr>
          <a:xfrm>
            <a:off x="13749818" y="9880847"/>
            <a:ext cx="575040" cy="406153"/>
          </a:xfrm>
          <a:custGeom>
            <a:avLst/>
            <a:gdLst/>
            <a:ahLst/>
            <a:cxnLst/>
            <a:rect l="l" t="t" r="r" b="b"/>
            <a:pathLst>
              <a:path w="575040" h="406153">
                <a:moveTo>
                  <a:pt x="0" y="0"/>
                </a:moveTo>
                <a:lnTo>
                  <a:pt x="575040" y="0"/>
                </a:lnTo>
                <a:lnTo>
                  <a:pt x="575040" y="406153"/>
                </a:lnTo>
                <a:lnTo>
                  <a:pt x="0" y="406153"/>
                </a:lnTo>
                <a:lnTo>
                  <a:pt x="0" y="0"/>
                </a:lnTo>
                <a:close/>
              </a:path>
            </a:pathLst>
          </a:custGeom>
          <a:blipFill>
            <a:blip r:embed="rId8"/>
            <a:stretch>
              <a:fillRect t="-14093" r="-106990" b="-24724"/>
            </a:stretch>
          </a:blipFill>
        </p:spPr>
        <p:txBody>
          <a:bodyPr/>
          <a:lstStyle/>
          <a:p>
            <a:endParaRPr lang="he-IL"/>
          </a:p>
        </p:txBody>
      </p:sp>
      <p:sp>
        <p:nvSpPr>
          <p:cNvPr id="8" name="Freeform 8">
            <a:hlinkClick r:id="rId9" tooltip="https://www.forecastforge.com/learning/anomaly-detection/"/>
          </p:cNvPr>
          <p:cNvSpPr/>
          <p:nvPr/>
        </p:nvSpPr>
        <p:spPr>
          <a:xfrm>
            <a:off x="9527525" y="9855108"/>
            <a:ext cx="456359" cy="415492"/>
          </a:xfrm>
          <a:custGeom>
            <a:avLst/>
            <a:gdLst/>
            <a:ahLst/>
            <a:cxnLst/>
            <a:rect l="l" t="t" r="r" b="b"/>
            <a:pathLst>
              <a:path w="456359" h="415492">
                <a:moveTo>
                  <a:pt x="0" y="0"/>
                </a:moveTo>
                <a:lnTo>
                  <a:pt x="456358" y="0"/>
                </a:lnTo>
                <a:lnTo>
                  <a:pt x="456358" y="415492"/>
                </a:lnTo>
                <a:lnTo>
                  <a:pt x="0" y="415492"/>
                </a:lnTo>
                <a:lnTo>
                  <a:pt x="0" y="0"/>
                </a:lnTo>
                <a:close/>
              </a:path>
            </a:pathLst>
          </a:custGeom>
          <a:blipFill>
            <a:blip r:embed="rId8"/>
            <a:stretch>
              <a:fillRect l="-6490" r="-127367" b="-21670"/>
            </a:stretch>
          </a:blipFill>
        </p:spPr>
        <p:txBody>
          <a:bodyPr/>
          <a:lstStyle/>
          <a:p>
            <a:endParaRPr lang="he-IL"/>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7844040"/>
            <a:ext cx="3454012" cy="2719249"/>
          </a:xfrm>
          <a:custGeom>
            <a:avLst/>
            <a:gdLst/>
            <a:ahLst/>
            <a:cxnLst/>
            <a:rect l="l" t="t" r="r" b="b"/>
            <a:pathLst>
              <a:path w="3454012" h="2719249">
                <a:moveTo>
                  <a:pt x="0" y="2719250"/>
                </a:moveTo>
                <a:lnTo>
                  <a:pt x="3454012" y="2719250"/>
                </a:lnTo>
                <a:lnTo>
                  <a:pt x="3454012" y="0"/>
                </a:lnTo>
                <a:lnTo>
                  <a:pt x="0" y="0"/>
                </a:lnTo>
                <a:lnTo>
                  <a:pt x="0" y="271925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3" name="Freeform 3"/>
          <p:cNvSpPr/>
          <p:nvPr/>
        </p:nvSpPr>
        <p:spPr>
          <a:xfrm>
            <a:off x="15642912" y="7844040"/>
            <a:ext cx="2645088" cy="2719249"/>
          </a:xfrm>
          <a:custGeom>
            <a:avLst/>
            <a:gdLst/>
            <a:ahLst/>
            <a:cxnLst/>
            <a:rect l="l" t="t" r="r" b="b"/>
            <a:pathLst>
              <a:path w="2645088" h="2719249">
                <a:moveTo>
                  <a:pt x="0" y="0"/>
                </a:moveTo>
                <a:lnTo>
                  <a:pt x="2645088" y="0"/>
                </a:lnTo>
                <a:lnTo>
                  <a:pt x="2645088" y="2719250"/>
                </a:lnTo>
                <a:lnTo>
                  <a:pt x="0" y="27192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he-IL"/>
          </a:p>
        </p:txBody>
      </p:sp>
      <p:sp>
        <p:nvSpPr>
          <p:cNvPr id="4" name="TextBox 4"/>
          <p:cNvSpPr txBox="1"/>
          <p:nvPr/>
        </p:nvSpPr>
        <p:spPr>
          <a:xfrm>
            <a:off x="2482238" y="158319"/>
            <a:ext cx="14483218" cy="1226820"/>
          </a:xfrm>
          <a:prstGeom prst="rect">
            <a:avLst/>
          </a:prstGeom>
        </p:spPr>
        <p:txBody>
          <a:bodyPr lIns="0" tIns="0" rIns="0" bIns="0" rtlCol="0" anchor="t">
            <a:spAutoFit/>
          </a:bodyPr>
          <a:lstStyle/>
          <a:p>
            <a:pPr marL="0" lvl="0" indent="0" algn="l">
              <a:lnSpc>
                <a:spcPts val="10080"/>
              </a:lnSpc>
              <a:spcBef>
                <a:spcPct val="0"/>
              </a:spcBef>
            </a:pPr>
            <a:r>
              <a:rPr lang="en-US" sz="7200" b="1" i="1">
                <a:solidFill>
                  <a:srgbClr val="2D3880"/>
                </a:solidFill>
                <a:latin typeface="Cormorant Garamond Bold Italics"/>
                <a:ea typeface="Cormorant Garamond Bold Italics"/>
                <a:cs typeface="Cormorant Garamond Bold Italics"/>
                <a:sym typeface="Cormorant Garamond Bold Italics"/>
              </a:rPr>
              <a:t>Challenges in Citation Anomaly Detection</a:t>
            </a:r>
          </a:p>
        </p:txBody>
      </p:sp>
      <p:sp>
        <p:nvSpPr>
          <p:cNvPr id="5" name="TextBox 5"/>
          <p:cNvSpPr txBox="1"/>
          <p:nvPr/>
        </p:nvSpPr>
        <p:spPr>
          <a:xfrm>
            <a:off x="1028700" y="1971521"/>
            <a:ext cx="16509797" cy="5872520"/>
          </a:xfrm>
          <a:prstGeom prst="rect">
            <a:avLst/>
          </a:prstGeom>
        </p:spPr>
        <p:txBody>
          <a:bodyPr lIns="0" tIns="0" rIns="0" bIns="0" rtlCol="0" anchor="t">
            <a:spAutoFit/>
          </a:bodyPr>
          <a:lstStyle/>
          <a:p>
            <a:pPr algn="l">
              <a:lnSpc>
                <a:spcPts val="5202"/>
              </a:lnSpc>
            </a:pPr>
            <a:r>
              <a:rPr lang="en-US" sz="3060" b="1">
                <a:solidFill>
                  <a:srgbClr val="2D3880"/>
                </a:solidFill>
                <a:latin typeface="Glacial Indifference Bold"/>
                <a:ea typeface="Glacial Indifference Bold"/>
                <a:cs typeface="Glacial Indifference Bold"/>
                <a:sym typeface="Glacial Indifference Bold"/>
              </a:rPr>
              <a:t>Static Graph Assumption:</a:t>
            </a:r>
            <a:r>
              <a:rPr lang="en-US" sz="3060">
                <a:solidFill>
                  <a:srgbClr val="2D3880"/>
                </a:solidFill>
                <a:latin typeface="Glacial Indifference"/>
                <a:ea typeface="Glacial Indifference"/>
                <a:cs typeface="Glacial Indifference"/>
                <a:sym typeface="Glacial Indifference"/>
              </a:rPr>
              <a:t> Many methods treat citation networks as static structures, neglecting the temporal evolution of citation patterns.</a:t>
            </a:r>
          </a:p>
          <a:p>
            <a:pPr algn="l">
              <a:lnSpc>
                <a:spcPts val="5202"/>
              </a:lnSpc>
            </a:pPr>
            <a:r>
              <a:rPr lang="en-US" sz="3060" b="1">
                <a:solidFill>
                  <a:srgbClr val="2D3880"/>
                </a:solidFill>
                <a:latin typeface="Glacial Indifference Bold"/>
                <a:ea typeface="Glacial Indifference Bold"/>
                <a:cs typeface="Glacial Indifference Bold"/>
                <a:sym typeface="Glacial Indifference Bold"/>
              </a:rPr>
              <a:t>Scalability Issues: </a:t>
            </a:r>
            <a:r>
              <a:rPr lang="en-US" sz="3060">
                <a:solidFill>
                  <a:srgbClr val="2D3880"/>
                </a:solidFill>
                <a:latin typeface="Glacial Indifference"/>
                <a:ea typeface="Glacial Indifference"/>
                <a:cs typeface="Glacial Indifference"/>
                <a:sym typeface="Glacial Indifference"/>
              </a:rPr>
              <a:t>Handling large-scale citation networks can be computationally expensive for some approaches.</a:t>
            </a:r>
          </a:p>
          <a:p>
            <a:pPr algn="l">
              <a:lnSpc>
                <a:spcPts val="5202"/>
              </a:lnSpc>
            </a:pPr>
            <a:r>
              <a:rPr lang="en-US" sz="3060" b="1">
                <a:solidFill>
                  <a:srgbClr val="2D3880"/>
                </a:solidFill>
                <a:latin typeface="Glacial Indifference Bold"/>
                <a:ea typeface="Glacial Indifference Bold"/>
                <a:cs typeface="Glacial Indifference Bold"/>
                <a:sym typeface="Glacial Indifference Bold"/>
              </a:rPr>
              <a:t>Lack of Contextual Understanding:</a:t>
            </a:r>
            <a:r>
              <a:rPr lang="en-US" sz="3060">
                <a:solidFill>
                  <a:srgbClr val="2D3880"/>
                </a:solidFill>
                <a:latin typeface="Glacial Indifference"/>
                <a:ea typeface="Glacial Indifference"/>
                <a:cs typeface="Glacial Indifference"/>
                <a:sym typeface="Glacial Indifference"/>
              </a:rPr>
              <a:t> Existing methods often overlook the contextual information surrounding citations, limiting the accuracy of anomaly detection.</a:t>
            </a:r>
          </a:p>
          <a:p>
            <a:pPr algn="l">
              <a:lnSpc>
                <a:spcPts val="5202"/>
              </a:lnSpc>
            </a:pPr>
            <a:r>
              <a:rPr lang="en-US" sz="3060" b="1">
                <a:solidFill>
                  <a:srgbClr val="2D3880"/>
                </a:solidFill>
                <a:latin typeface="Glacial Indifference Bold"/>
                <a:ea typeface="Glacial Indifference Bold"/>
                <a:cs typeface="Glacial Indifference Bold"/>
                <a:sym typeface="Glacial Indifference Bold"/>
              </a:rPr>
              <a:t>Limited Temporal Analysis: </a:t>
            </a:r>
            <a:r>
              <a:rPr lang="en-US" sz="3060">
                <a:solidFill>
                  <a:srgbClr val="2D3880"/>
                </a:solidFill>
                <a:latin typeface="Glacial Indifference"/>
                <a:ea typeface="Glacial Indifference"/>
                <a:cs typeface="Glacial Indifference"/>
                <a:sym typeface="Glacial Indifference"/>
              </a:rPr>
              <a:t>Most existing methods fall short in tracking the evolution of research trends and identifying emerging patterns over time.</a:t>
            </a:r>
          </a:p>
          <a:p>
            <a:pPr marL="0" lvl="0" indent="0" algn="l">
              <a:lnSpc>
                <a:spcPts val="5202"/>
              </a:lnSpc>
            </a:pPr>
            <a:endParaRPr lang="en-US" sz="3060">
              <a:solidFill>
                <a:srgbClr val="2D3880"/>
              </a:solidFill>
              <a:latin typeface="Glacial Indifference"/>
              <a:ea typeface="Glacial Indifference"/>
              <a:cs typeface="Glacial Indifference"/>
              <a:sym typeface="Glacial Indifferenc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23130"/>
            <a:ext cx="5372897" cy="2276154"/>
          </a:xfrm>
          <a:custGeom>
            <a:avLst/>
            <a:gdLst/>
            <a:ahLst/>
            <a:cxnLst/>
            <a:rect l="l" t="t" r="r" b="b"/>
            <a:pathLst>
              <a:path w="5372897" h="2276154">
                <a:moveTo>
                  <a:pt x="0" y="2276155"/>
                </a:moveTo>
                <a:lnTo>
                  <a:pt x="5372897" y="2276155"/>
                </a:lnTo>
                <a:lnTo>
                  <a:pt x="5372897" y="0"/>
                </a:lnTo>
                <a:lnTo>
                  <a:pt x="0" y="0"/>
                </a:lnTo>
                <a:lnTo>
                  <a:pt x="0" y="2276155"/>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3" name="Freeform 3"/>
          <p:cNvSpPr/>
          <p:nvPr/>
        </p:nvSpPr>
        <p:spPr>
          <a:xfrm flipH="1" flipV="1">
            <a:off x="12915103" y="23731"/>
            <a:ext cx="5372897" cy="2276154"/>
          </a:xfrm>
          <a:custGeom>
            <a:avLst/>
            <a:gdLst/>
            <a:ahLst/>
            <a:cxnLst/>
            <a:rect l="l" t="t" r="r" b="b"/>
            <a:pathLst>
              <a:path w="5372897" h="2276154">
                <a:moveTo>
                  <a:pt x="5372897" y="2276155"/>
                </a:moveTo>
                <a:lnTo>
                  <a:pt x="0" y="2276155"/>
                </a:lnTo>
                <a:lnTo>
                  <a:pt x="0" y="0"/>
                </a:lnTo>
                <a:lnTo>
                  <a:pt x="5372897" y="0"/>
                </a:lnTo>
                <a:lnTo>
                  <a:pt x="5372897" y="2276155"/>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4" name="Freeform 4"/>
          <p:cNvSpPr/>
          <p:nvPr/>
        </p:nvSpPr>
        <p:spPr>
          <a:xfrm>
            <a:off x="12380249" y="4883067"/>
            <a:ext cx="5907751" cy="5403933"/>
          </a:xfrm>
          <a:custGeom>
            <a:avLst/>
            <a:gdLst/>
            <a:ahLst/>
            <a:cxnLst/>
            <a:rect l="l" t="t" r="r" b="b"/>
            <a:pathLst>
              <a:path w="5907751" h="5403933">
                <a:moveTo>
                  <a:pt x="0" y="0"/>
                </a:moveTo>
                <a:lnTo>
                  <a:pt x="5907751" y="0"/>
                </a:lnTo>
                <a:lnTo>
                  <a:pt x="5907751" y="5403933"/>
                </a:lnTo>
                <a:lnTo>
                  <a:pt x="0" y="5403933"/>
                </a:lnTo>
                <a:lnTo>
                  <a:pt x="0" y="0"/>
                </a:lnTo>
                <a:close/>
              </a:path>
            </a:pathLst>
          </a:custGeom>
          <a:blipFill>
            <a:blip r:embed="rId5"/>
            <a:stretch>
              <a:fillRect t="-3116" b="-3116"/>
            </a:stretch>
          </a:blipFill>
        </p:spPr>
        <p:txBody>
          <a:bodyPr/>
          <a:lstStyle/>
          <a:p>
            <a:endParaRPr lang="he-IL"/>
          </a:p>
        </p:txBody>
      </p:sp>
      <p:sp>
        <p:nvSpPr>
          <p:cNvPr id="5" name="TextBox 5"/>
          <p:cNvSpPr txBox="1"/>
          <p:nvPr/>
        </p:nvSpPr>
        <p:spPr>
          <a:xfrm>
            <a:off x="388438" y="2856346"/>
            <a:ext cx="12121072" cy="3901440"/>
          </a:xfrm>
          <a:prstGeom prst="rect">
            <a:avLst/>
          </a:prstGeom>
        </p:spPr>
        <p:txBody>
          <a:bodyPr lIns="0" tIns="0" rIns="0" bIns="0" rtlCol="0" anchor="t">
            <a:spAutoFit/>
          </a:bodyPr>
          <a:lstStyle/>
          <a:p>
            <a:pPr algn="l">
              <a:lnSpc>
                <a:spcPts val="5202"/>
              </a:lnSpc>
            </a:pPr>
            <a:r>
              <a:rPr lang="en-US" sz="3060">
                <a:solidFill>
                  <a:srgbClr val="2D3880"/>
                </a:solidFill>
                <a:latin typeface="Glacial Indifference"/>
                <a:ea typeface="Glacial Indifference"/>
                <a:cs typeface="Glacial Indifference"/>
                <a:sym typeface="Glacial Indifference"/>
              </a:rPr>
              <a:t>We leverage the TADDY framework to identify anomalous citation patterns by transforming citation networks into dynamic graphs. Our goal is to gain deeper insights into research trends and to detect potential misconduct or human errors. By doing so, we can trace the development and evolution of research more effectively.</a:t>
            </a:r>
          </a:p>
          <a:p>
            <a:pPr marL="0" lvl="0" indent="0" algn="l">
              <a:lnSpc>
                <a:spcPts val="5202"/>
              </a:lnSpc>
              <a:spcBef>
                <a:spcPct val="0"/>
              </a:spcBef>
            </a:pPr>
            <a:endParaRPr lang="en-US" sz="3060">
              <a:solidFill>
                <a:srgbClr val="2D3880"/>
              </a:solidFill>
              <a:latin typeface="Glacial Indifference"/>
              <a:ea typeface="Glacial Indifference"/>
              <a:cs typeface="Glacial Indifference"/>
              <a:sym typeface="Glacial Indifference"/>
            </a:endParaRPr>
          </a:p>
        </p:txBody>
      </p:sp>
      <p:sp>
        <p:nvSpPr>
          <p:cNvPr id="6" name="TextBox 6"/>
          <p:cNvSpPr txBox="1"/>
          <p:nvPr/>
        </p:nvSpPr>
        <p:spPr>
          <a:xfrm>
            <a:off x="5059235" y="348615"/>
            <a:ext cx="8169530" cy="1226820"/>
          </a:xfrm>
          <a:prstGeom prst="rect">
            <a:avLst/>
          </a:prstGeom>
        </p:spPr>
        <p:txBody>
          <a:bodyPr lIns="0" tIns="0" rIns="0" bIns="0" rtlCol="0" anchor="t">
            <a:spAutoFit/>
          </a:bodyPr>
          <a:lstStyle/>
          <a:p>
            <a:pPr marL="0" lvl="0" indent="0" algn="ctr">
              <a:lnSpc>
                <a:spcPts val="10080"/>
              </a:lnSpc>
              <a:spcBef>
                <a:spcPct val="0"/>
              </a:spcBef>
            </a:pPr>
            <a:r>
              <a:rPr lang="en-US" sz="7200" b="1" i="1">
                <a:solidFill>
                  <a:srgbClr val="2D3880"/>
                </a:solidFill>
                <a:latin typeface="Cormorant Garamond Bold Italics"/>
                <a:ea typeface="Cormorant Garamond Bold Italics"/>
                <a:cs typeface="Cormorant Garamond Bold Italics"/>
                <a:sym typeface="Cormorant Garamond Bold Italics"/>
              </a:rPr>
              <a:t>About our Approach</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306545" y="-191764"/>
            <a:ext cx="2981455" cy="3065047"/>
          </a:xfrm>
          <a:custGeom>
            <a:avLst/>
            <a:gdLst/>
            <a:ahLst/>
            <a:cxnLst/>
            <a:rect l="l" t="t" r="r" b="b"/>
            <a:pathLst>
              <a:path w="2981455" h="3065047">
                <a:moveTo>
                  <a:pt x="0" y="0"/>
                </a:moveTo>
                <a:lnTo>
                  <a:pt x="2981455" y="0"/>
                </a:lnTo>
                <a:lnTo>
                  <a:pt x="2981455" y="3065047"/>
                </a:lnTo>
                <a:lnTo>
                  <a:pt x="0" y="30650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3" name="TextBox 3"/>
          <p:cNvSpPr txBox="1"/>
          <p:nvPr/>
        </p:nvSpPr>
        <p:spPr>
          <a:xfrm>
            <a:off x="4647911" y="348615"/>
            <a:ext cx="8169530" cy="1226820"/>
          </a:xfrm>
          <a:prstGeom prst="rect">
            <a:avLst/>
          </a:prstGeom>
        </p:spPr>
        <p:txBody>
          <a:bodyPr lIns="0" tIns="0" rIns="0" bIns="0" rtlCol="0" anchor="t">
            <a:spAutoFit/>
          </a:bodyPr>
          <a:lstStyle/>
          <a:p>
            <a:pPr marL="0" lvl="0" indent="0" algn="ctr">
              <a:lnSpc>
                <a:spcPts val="10080"/>
              </a:lnSpc>
              <a:spcBef>
                <a:spcPct val="0"/>
              </a:spcBef>
            </a:pPr>
            <a:r>
              <a:rPr lang="en-US" sz="7200" b="1" i="1">
                <a:solidFill>
                  <a:srgbClr val="2D3880"/>
                </a:solidFill>
                <a:latin typeface="Cormorant Garamond Bold Italics"/>
                <a:ea typeface="Cormorant Garamond Bold Italics"/>
                <a:cs typeface="Cormorant Garamond Bold Italics"/>
                <a:sym typeface="Cormorant Garamond Bold Italics"/>
              </a:rPr>
              <a:t>Why using TADDY </a:t>
            </a:r>
          </a:p>
        </p:txBody>
      </p:sp>
      <p:sp>
        <p:nvSpPr>
          <p:cNvPr id="4" name="TextBox 4"/>
          <p:cNvSpPr txBox="1"/>
          <p:nvPr/>
        </p:nvSpPr>
        <p:spPr>
          <a:xfrm>
            <a:off x="638053" y="1921537"/>
            <a:ext cx="16494282" cy="5215890"/>
          </a:xfrm>
          <a:prstGeom prst="rect">
            <a:avLst/>
          </a:prstGeom>
        </p:spPr>
        <p:txBody>
          <a:bodyPr lIns="0" tIns="0" rIns="0" bIns="0" rtlCol="0" anchor="t">
            <a:spAutoFit/>
          </a:bodyPr>
          <a:lstStyle/>
          <a:p>
            <a:pPr marL="0" lvl="0" indent="0" algn="l">
              <a:lnSpc>
                <a:spcPts val="5202"/>
              </a:lnSpc>
              <a:spcBef>
                <a:spcPct val="0"/>
              </a:spcBef>
            </a:pPr>
            <a:r>
              <a:rPr lang="en-US" sz="3060" b="1" u="none" strike="noStrike">
                <a:solidFill>
                  <a:srgbClr val="2D3880"/>
                </a:solidFill>
                <a:latin typeface="Glacial Indifference Bold"/>
                <a:ea typeface="Glacial Indifference Bold"/>
                <a:cs typeface="Glacial Indifference Bold"/>
                <a:sym typeface="Glacial Indifference Bold"/>
              </a:rPr>
              <a:t>Dynamic Graph Representation:</a:t>
            </a:r>
            <a:r>
              <a:rPr lang="en-US" sz="3060" u="none" strike="noStrike">
                <a:solidFill>
                  <a:srgbClr val="2D3880"/>
                </a:solidFill>
                <a:latin typeface="Glacial Indifference"/>
                <a:ea typeface="Glacial Indifference"/>
                <a:cs typeface="Glacial Indifference"/>
                <a:sym typeface="Glacial Indifference"/>
              </a:rPr>
              <a:t> TADDY effectively captures the evolving nature of citation networks, allowing for the detection of time-dependent anomalies.</a:t>
            </a:r>
          </a:p>
          <a:p>
            <a:pPr marL="0" lvl="0" indent="0" algn="l">
              <a:lnSpc>
                <a:spcPts val="5202"/>
              </a:lnSpc>
              <a:spcBef>
                <a:spcPct val="0"/>
              </a:spcBef>
            </a:pPr>
            <a:r>
              <a:rPr lang="en-US" sz="3060" b="1" u="none" strike="noStrike">
                <a:solidFill>
                  <a:srgbClr val="2D3880"/>
                </a:solidFill>
                <a:latin typeface="Glacial Indifference Bold"/>
                <a:ea typeface="Glacial Indifference Bold"/>
                <a:cs typeface="Glacial Indifference Bold"/>
                <a:sym typeface="Glacial Indifference Bold"/>
              </a:rPr>
              <a:t>Contextual Understanding:</a:t>
            </a:r>
            <a:r>
              <a:rPr lang="en-US" sz="3060" u="none" strike="noStrike">
                <a:solidFill>
                  <a:srgbClr val="2D3880"/>
                </a:solidFill>
                <a:latin typeface="Glacial Indifference"/>
                <a:ea typeface="Glacial Indifference"/>
                <a:cs typeface="Glacial Indifference"/>
                <a:sym typeface="Glacial Indifference"/>
              </a:rPr>
              <a:t> By considering local neighborhoods around edges, TADDY gains a deeper understanding of citation relationships.</a:t>
            </a:r>
          </a:p>
          <a:p>
            <a:pPr marL="0" lvl="0" indent="0" algn="l">
              <a:lnSpc>
                <a:spcPts val="5202"/>
              </a:lnSpc>
              <a:spcBef>
                <a:spcPct val="0"/>
              </a:spcBef>
            </a:pPr>
            <a:r>
              <a:rPr lang="en-US" sz="3060" b="1" u="none" strike="noStrike">
                <a:solidFill>
                  <a:srgbClr val="2D3880"/>
                </a:solidFill>
                <a:latin typeface="Glacial Indifference Bold"/>
                <a:ea typeface="Glacial Indifference Bold"/>
                <a:cs typeface="Glacial Indifference Bold"/>
                <a:sym typeface="Glacial Indifference Bold"/>
              </a:rPr>
              <a:t>Transformer-Based Learning:</a:t>
            </a:r>
            <a:r>
              <a:rPr lang="en-US" sz="3060" u="none" strike="noStrike">
                <a:solidFill>
                  <a:srgbClr val="2D3880"/>
                </a:solidFill>
                <a:latin typeface="Glacial Indifference"/>
                <a:ea typeface="Glacial Indifference"/>
                <a:cs typeface="Glacial Indifference"/>
                <a:sym typeface="Glacial Indifference"/>
              </a:rPr>
              <a:t> TADDY's transformer architecture excels at capturing complex patterns and dependencies within citation networks.</a:t>
            </a:r>
          </a:p>
          <a:p>
            <a:pPr marL="0" lvl="0" indent="0" algn="l">
              <a:lnSpc>
                <a:spcPts val="5202"/>
              </a:lnSpc>
              <a:spcBef>
                <a:spcPct val="0"/>
              </a:spcBef>
            </a:pPr>
            <a:r>
              <a:rPr lang="en-US" sz="3060" b="1" u="none" strike="noStrike">
                <a:solidFill>
                  <a:srgbClr val="2D3880"/>
                </a:solidFill>
                <a:latin typeface="Glacial Indifference Bold"/>
                <a:ea typeface="Glacial Indifference Bold"/>
                <a:cs typeface="Glacial Indifference Bold"/>
                <a:sym typeface="Glacial Indifference Bold"/>
              </a:rPr>
              <a:t>Temporal Tracking:</a:t>
            </a:r>
            <a:r>
              <a:rPr lang="en-US" sz="3060" u="none" strike="noStrike">
                <a:solidFill>
                  <a:srgbClr val="2D3880"/>
                </a:solidFill>
                <a:latin typeface="Glacial Indifference"/>
                <a:ea typeface="Glacial Indifference"/>
                <a:cs typeface="Glacial Indifference"/>
                <a:sym typeface="Glacial Indifference"/>
              </a:rPr>
              <a:t> TADDY enables the tracking of articles and their evolution over time through the analysis of citation patterns.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587794" y="-191764"/>
            <a:ext cx="3700206" cy="3803950"/>
          </a:xfrm>
          <a:custGeom>
            <a:avLst/>
            <a:gdLst/>
            <a:ahLst/>
            <a:cxnLst/>
            <a:rect l="l" t="t" r="r" b="b"/>
            <a:pathLst>
              <a:path w="3700206" h="3803950">
                <a:moveTo>
                  <a:pt x="0" y="0"/>
                </a:moveTo>
                <a:lnTo>
                  <a:pt x="3700206" y="0"/>
                </a:lnTo>
                <a:lnTo>
                  <a:pt x="3700206" y="3803950"/>
                </a:lnTo>
                <a:lnTo>
                  <a:pt x="0" y="38039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3" name="Freeform 3"/>
          <p:cNvSpPr/>
          <p:nvPr/>
        </p:nvSpPr>
        <p:spPr>
          <a:xfrm>
            <a:off x="2832806" y="3791233"/>
            <a:ext cx="12231741" cy="6151552"/>
          </a:xfrm>
          <a:custGeom>
            <a:avLst/>
            <a:gdLst/>
            <a:ahLst/>
            <a:cxnLst/>
            <a:rect l="l" t="t" r="r" b="b"/>
            <a:pathLst>
              <a:path w="12231741" h="6151552">
                <a:moveTo>
                  <a:pt x="0" y="0"/>
                </a:moveTo>
                <a:lnTo>
                  <a:pt x="12231741" y="0"/>
                </a:lnTo>
                <a:lnTo>
                  <a:pt x="12231741" y="6151552"/>
                </a:lnTo>
                <a:lnTo>
                  <a:pt x="0" y="6151552"/>
                </a:lnTo>
                <a:lnTo>
                  <a:pt x="0" y="0"/>
                </a:lnTo>
                <a:close/>
              </a:path>
            </a:pathLst>
          </a:custGeom>
          <a:blipFill>
            <a:blip r:embed="rId5"/>
            <a:stretch>
              <a:fillRect/>
            </a:stretch>
          </a:blipFill>
        </p:spPr>
        <p:txBody>
          <a:bodyPr/>
          <a:lstStyle/>
          <a:p>
            <a:endParaRPr lang="he-IL"/>
          </a:p>
        </p:txBody>
      </p:sp>
      <p:sp>
        <p:nvSpPr>
          <p:cNvPr id="4" name="Freeform 4">
            <a:hlinkClick r:id="rId6" tooltip="https://arxiv.org/pdf/2106.09876"/>
          </p:cNvPr>
          <p:cNvSpPr/>
          <p:nvPr/>
        </p:nvSpPr>
        <p:spPr>
          <a:xfrm>
            <a:off x="8255846" y="9600543"/>
            <a:ext cx="969108" cy="684485"/>
          </a:xfrm>
          <a:custGeom>
            <a:avLst/>
            <a:gdLst/>
            <a:ahLst/>
            <a:cxnLst/>
            <a:rect l="l" t="t" r="r" b="b"/>
            <a:pathLst>
              <a:path w="969108" h="684485">
                <a:moveTo>
                  <a:pt x="0" y="0"/>
                </a:moveTo>
                <a:lnTo>
                  <a:pt x="969108" y="0"/>
                </a:lnTo>
                <a:lnTo>
                  <a:pt x="969108" y="684485"/>
                </a:lnTo>
                <a:lnTo>
                  <a:pt x="0" y="684485"/>
                </a:lnTo>
                <a:lnTo>
                  <a:pt x="0" y="0"/>
                </a:lnTo>
                <a:close/>
              </a:path>
            </a:pathLst>
          </a:custGeom>
          <a:blipFill>
            <a:blip r:embed="rId7"/>
            <a:stretch>
              <a:fillRect t="-14093" r="-106990" b="-24724"/>
            </a:stretch>
          </a:blipFill>
        </p:spPr>
        <p:txBody>
          <a:bodyPr/>
          <a:lstStyle/>
          <a:p>
            <a:endParaRPr lang="he-IL"/>
          </a:p>
        </p:txBody>
      </p:sp>
      <p:sp>
        <p:nvSpPr>
          <p:cNvPr id="5" name="TextBox 5"/>
          <p:cNvSpPr txBox="1"/>
          <p:nvPr/>
        </p:nvSpPr>
        <p:spPr>
          <a:xfrm>
            <a:off x="4658960" y="176661"/>
            <a:ext cx="8162881" cy="2503038"/>
          </a:xfrm>
          <a:prstGeom prst="rect">
            <a:avLst/>
          </a:prstGeom>
        </p:spPr>
        <p:txBody>
          <a:bodyPr lIns="0" tIns="0" rIns="0" bIns="0" rtlCol="0" anchor="t">
            <a:spAutoFit/>
          </a:bodyPr>
          <a:lstStyle/>
          <a:p>
            <a:pPr algn="ctr">
              <a:lnSpc>
                <a:spcPts val="10080"/>
              </a:lnSpc>
            </a:pPr>
            <a:r>
              <a:rPr lang="en-US" sz="7200" b="1" i="1">
                <a:solidFill>
                  <a:srgbClr val="2D3880"/>
                </a:solidFill>
                <a:latin typeface="Cormorant Garamond Bold Italics"/>
                <a:ea typeface="Cormorant Garamond Bold Italics"/>
                <a:cs typeface="Cormorant Garamond Bold Italics"/>
                <a:sym typeface="Cormorant Garamond Bold Italics"/>
              </a:rPr>
              <a:t>TADDY Architecture</a:t>
            </a:r>
          </a:p>
          <a:p>
            <a:pPr marL="0" lvl="0" indent="0" algn="ctr">
              <a:lnSpc>
                <a:spcPts val="10080"/>
              </a:lnSpc>
              <a:spcBef>
                <a:spcPct val="0"/>
              </a:spcBef>
            </a:pPr>
            <a:endParaRPr lang="en-US" sz="7200" b="1" i="1">
              <a:solidFill>
                <a:srgbClr val="2D3880"/>
              </a:solidFill>
              <a:latin typeface="Cormorant Garamond Bold Italics"/>
              <a:ea typeface="Cormorant Garamond Bold Italics"/>
              <a:cs typeface="Cormorant Garamond Bold Italics"/>
              <a:sym typeface="Cormorant Garamond Bold Italics"/>
            </a:endParaRPr>
          </a:p>
        </p:txBody>
      </p:sp>
      <p:sp>
        <p:nvSpPr>
          <p:cNvPr id="6" name="TextBox 6"/>
          <p:cNvSpPr txBox="1"/>
          <p:nvPr/>
        </p:nvSpPr>
        <p:spPr>
          <a:xfrm>
            <a:off x="2250225" y="1557811"/>
            <a:ext cx="12814322" cy="1929566"/>
          </a:xfrm>
          <a:prstGeom prst="rect">
            <a:avLst/>
          </a:prstGeom>
        </p:spPr>
        <p:txBody>
          <a:bodyPr lIns="0" tIns="0" rIns="0" bIns="0" rtlCol="0" anchor="t">
            <a:spAutoFit/>
          </a:bodyPr>
          <a:lstStyle/>
          <a:p>
            <a:pPr marL="0" lvl="0" indent="0" algn="l">
              <a:lnSpc>
                <a:spcPts val="5202"/>
              </a:lnSpc>
              <a:spcBef>
                <a:spcPct val="0"/>
              </a:spcBef>
            </a:pPr>
            <a:r>
              <a:rPr lang="en-US" sz="3060" u="none" strike="noStrike">
                <a:solidFill>
                  <a:srgbClr val="2D3880"/>
                </a:solidFill>
                <a:latin typeface="Glacial Indifference"/>
                <a:ea typeface="Glacial Indifference"/>
                <a:cs typeface="Glacial Indifference"/>
                <a:sym typeface="Glacial Indifference"/>
              </a:rPr>
              <a:t>TADDY is a framework for detecting anomalies in dynamic graphs. It captures node characteristics and temporal patterns using a novel encoding strategy and a transformer-based model.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587794" y="-191764"/>
            <a:ext cx="3700206" cy="3803950"/>
          </a:xfrm>
          <a:custGeom>
            <a:avLst/>
            <a:gdLst/>
            <a:ahLst/>
            <a:cxnLst/>
            <a:rect l="l" t="t" r="r" b="b"/>
            <a:pathLst>
              <a:path w="3700206" h="3803950">
                <a:moveTo>
                  <a:pt x="0" y="0"/>
                </a:moveTo>
                <a:lnTo>
                  <a:pt x="3700206" y="0"/>
                </a:lnTo>
                <a:lnTo>
                  <a:pt x="3700206" y="3803950"/>
                </a:lnTo>
                <a:lnTo>
                  <a:pt x="0" y="38039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3" name="TextBox 3"/>
          <p:cNvSpPr txBox="1"/>
          <p:nvPr/>
        </p:nvSpPr>
        <p:spPr>
          <a:xfrm>
            <a:off x="524708" y="1557811"/>
            <a:ext cx="12595616" cy="7843996"/>
          </a:xfrm>
          <a:prstGeom prst="rect">
            <a:avLst/>
          </a:prstGeom>
        </p:spPr>
        <p:txBody>
          <a:bodyPr lIns="0" tIns="0" rIns="0" bIns="0" rtlCol="0" anchor="t">
            <a:spAutoFit/>
          </a:bodyPr>
          <a:lstStyle/>
          <a:p>
            <a:pPr marL="0" lvl="0" indent="0" algn="l">
              <a:lnSpc>
                <a:spcPts val="5202"/>
              </a:lnSpc>
              <a:spcBef>
                <a:spcPct val="0"/>
              </a:spcBef>
            </a:pPr>
            <a:r>
              <a:rPr lang="en-US" sz="3060" b="1" u="none" strike="noStrike">
                <a:solidFill>
                  <a:srgbClr val="2D3880"/>
                </a:solidFill>
                <a:latin typeface="Glacial Indifference Bold"/>
                <a:ea typeface="Glacial Indifference Bold"/>
                <a:cs typeface="Glacial Indifference Bold"/>
                <a:sym typeface="Glacial Indifference Bold"/>
              </a:rPr>
              <a:t>Data Collection:</a:t>
            </a:r>
            <a:r>
              <a:rPr lang="en-US" sz="3060" u="none" strike="noStrike">
                <a:solidFill>
                  <a:srgbClr val="2D3880"/>
                </a:solidFill>
                <a:latin typeface="Glacial Indifference"/>
                <a:ea typeface="Glacial Indifference"/>
                <a:cs typeface="Glacial Indifference"/>
                <a:sym typeface="Glacial Indifference"/>
              </a:rPr>
              <a:t> Gather comprehensive citation dataset.</a:t>
            </a:r>
          </a:p>
          <a:p>
            <a:pPr marL="0" lvl="0" indent="0" algn="l">
              <a:lnSpc>
                <a:spcPts val="5202"/>
              </a:lnSpc>
              <a:spcBef>
                <a:spcPct val="0"/>
              </a:spcBef>
            </a:pPr>
            <a:r>
              <a:rPr lang="en-US" sz="3060" b="1" u="none" strike="noStrike">
                <a:solidFill>
                  <a:srgbClr val="2D3880"/>
                </a:solidFill>
                <a:latin typeface="Glacial Indifference Bold"/>
                <a:ea typeface="Glacial Indifference Bold"/>
                <a:cs typeface="Glacial Indifference Bold"/>
                <a:sym typeface="Glacial Indifference Bold"/>
              </a:rPr>
              <a:t>Data Preprocessing:</a:t>
            </a:r>
            <a:r>
              <a:rPr lang="en-US" sz="3060" u="none" strike="noStrike">
                <a:solidFill>
                  <a:srgbClr val="2D3880"/>
                </a:solidFill>
                <a:latin typeface="Glacial Indifference"/>
                <a:ea typeface="Glacial Indifference"/>
                <a:cs typeface="Glacial Indifference"/>
                <a:sym typeface="Glacial Indifference"/>
              </a:rPr>
              <a:t> Extract citation relationships, create graph structure.</a:t>
            </a:r>
          </a:p>
          <a:p>
            <a:pPr marL="0" lvl="0" indent="0" algn="l">
              <a:lnSpc>
                <a:spcPts val="5202"/>
              </a:lnSpc>
              <a:spcBef>
                <a:spcPct val="0"/>
              </a:spcBef>
            </a:pPr>
            <a:r>
              <a:rPr lang="en-US" sz="3060" b="1" u="none" strike="noStrike">
                <a:solidFill>
                  <a:srgbClr val="2D3880"/>
                </a:solidFill>
                <a:latin typeface="Glacial Indifference Bold"/>
                <a:ea typeface="Glacial Indifference Bold"/>
                <a:cs typeface="Glacial Indifference Bold"/>
                <a:sym typeface="Glacial Indifference Bold"/>
              </a:rPr>
              <a:t>Dynamic Graph Construction:</a:t>
            </a:r>
            <a:r>
              <a:rPr lang="en-US" sz="3060" u="none" strike="noStrike">
                <a:solidFill>
                  <a:srgbClr val="2D3880"/>
                </a:solidFill>
                <a:latin typeface="Glacial Indifference"/>
                <a:ea typeface="Glacial Indifference"/>
                <a:cs typeface="Glacial Indifference"/>
                <a:sym typeface="Glacial Indifference"/>
              </a:rPr>
              <a:t> Create snapshots of the network over time (creating dynmaic graph).</a:t>
            </a:r>
          </a:p>
          <a:p>
            <a:pPr marL="0" lvl="0" indent="0" algn="l">
              <a:lnSpc>
                <a:spcPts val="5202"/>
              </a:lnSpc>
              <a:spcBef>
                <a:spcPct val="0"/>
              </a:spcBef>
            </a:pPr>
            <a:r>
              <a:rPr lang="en-US" sz="3060" b="1" u="none" strike="noStrike">
                <a:solidFill>
                  <a:srgbClr val="2D3880"/>
                </a:solidFill>
                <a:latin typeface="Glacial Indifference Bold"/>
                <a:ea typeface="Glacial Indifference Bold"/>
                <a:cs typeface="Glacial Indifference Bold"/>
                <a:sym typeface="Glacial Indifference Bold"/>
              </a:rPr>
              <a:t>Edge-Based Substructure Sampling:</a:t>
            </a:r>
            <a:r>
              <a:rPr lang="en-US" sz="3060" u="none" strike="noStrike">
                <a:solidFill>
                  <a:srgbClr val="2D3880"/>
                </a:solidFill>
                <a:latin typeface="Glacial Indifference"/>
                <a:ea typeface="Glacial Indifference"/>
                <a:cs typeface="Glacial Indifference"/>
                <a:sym typeface="Glacial Indifference"/>
              </a:rPr>
              <a:t> Extract local neighborhoods around target edges.</a:t>
            </a:r>
          </a:p>
          <a:p>
            <a:pPr marL="0" lvl="0" indent="0" algn="l">
              <a:lnSpc>
                <a:spcPts val="5202"/>
              </a:lnSpc>
              <a:spcBef>
                <a:spcPct val="0"/>
              </a:spcBef>
            </a:pPr>
            <a:r>
              <a:rPr lang="en-US" sz="3060" b="1" u="none" strike="noStrike">
                <a:solidFill>
                  <a:srgbClr val="2D3880"/>
                </a:solidFill>
                <a:latin typeface="Glacial Indifference Bold"/>
                <a:ea typeface="Glacial Indifference Bold"/>
                <a:cs typeface="Glacial Indifference Bold"/>
                <a:sym typeface="Glacial Indifference Bold"/>
              </a:rPr>
              <a:t>Spatial-Temporal Node Encoding:</a:t>
            </a:r>
            <a:r>
              <a:rPr lang="en-US" sz="3060" u="none" strike="noStrike">
                <a:solidFill>
                  <a:srgbClr val="2D3880"/>
                </a:solidFill>
                <a:latin typeface="Glacial Indifference"/>
                <a:ea typeface="Glacial Indifference"/>
                <a:cs typeface="Glacial Indifference"/>
                <a:sym typeface="Glacial Indifference"/>
              </a:rPr>
              <a:t> Convert node features into vectors capturing spatial and temporal information.</a:t>
            </a:r>
          </a:p>
          <a:p>
            <a:pPr marL="0" lvl="0" indent="0" algn="l">
              <a:lnSpc>
                <a:spcPts val="5202"/>
              </a:lnSpc>
              <a:spcBef>
                <a:spcPct val="0"/>
              </a:spcBef>
            </a:pPr>
            <a:r>
              <a:rPr lang="en-US" sz="3060" b="1" u="none" strike="noStrike">
                <a:solidFill>
                  <a:srgbClr val="2D3880"/>
                </a:solidFill>
                <a:latin typeface="Glacial Indifference Bold"/>
                <a:ea typeface="Glacial Indifference Bold"/>
                <a:cs typeface="Glacial Indifference Bold"/>
                <a:sym typeface="Glacial Indifference Bold"/>
              </a:rPr>
              <a:t>Dynamic Graph Transformer:</a:t>
            </a:r>
            <a:r>
              <a:rPr lang="en-US" sz="3060" u="none" strike="noStrike">
                <a:solidFill>
                  <a:srgbClr val="2D3880"/>
                </a:solidFill>
                <a:latin typeface="Glacial Indifference"/>
                <a:ea typeface="Glacial Indifference"/>
                <a:cs typeface="Glacial Indifference"/>
                <a:sym typeface="Glacial Indifference"/>
              </a:rPr>
              <a:t> Process encoded nodes to learn complex patterns.</a:t>
            </a:r>
          </a:p>
          <a:p>
            <a:pPr marL="0" lvl="0" indent="0" algn="l">
              <a:lnSpc>
                <a:spcPts val="5202"/>
              </a:lnSpc>
              <a:spcBef>
                <a:spcPct val="0"/>
              </a:spcBef>
            </a:pPr>
            <a:r>
              <a:rPr lang="en-US" sz="3060" b="1" u="none" strike="noStrike">
                <a:solidFill>
                  <a:srgbClr val="2D3880"/>
                </a:solidFill>
                <a:latin typeface="Glacial Indifference Bold"/>
                <a:ea typeface="Glacial Indifference Bold"/>
                <a:cs typeface="Glacial Indifference Bold"/>
                <a:sym typeface="Glacial Indifference Bold"/>
              </a:rPr>
              <a:t>Anomaly Detection:</a:t>
            </a:r>
            <a:r>
              <a:rPr lang="en-US" sz="3060" u="none" strike="noStrike">
                <a:solidFill>
                  <a:srgbClr val="2D3880"/>
                </a:solidFill>
                <a:latin typeface="Glacial Indifference"/>
                <a:ea typeface="Glacial Indifference"/>
                <a:cs typeface="Glacial Indifference"/>
                <a:sym typeface="Glacial Indifference"/>
              </a:rPr>
              <a:t> Assign anomaly scores to citations based on learned patterns.</a:t>
            </a:r>
          </a:p>
        </p:txBody>
      </p:sp>
      <p:sp>
        <p:nvSpPr>
          <p:cNvPr id="4" name="TextBox 4"/>
          <p:cNvSpPr txBox="1"/>
          <p:nvPr/>
        </p:nvSpPr>
        <p:spPr>
          <a:xfrm>
            <a:off x="4159692" y="83641"/>
            <a:ext cx="8960631" cy="2503038"/>
          </a:xfrm>
          <a:prstGeom prst="rect">
            <a:avLst/>
          </a:prstGeom>
        </p:spPr>
        <p:txBody>
          <a:bodyPr lIns="0" tIns="0" rIns="0" bIns="0" rtlCol="0" anchor="t">
            <a:spAutoFit/>
          </a:bodyPr>
          <a:lstStyle/>
          <a:p>
            <a:pPr algn="ctr">
              <a:lnSpc>
                <a:spcPts val="10080"/>
              </a:lnSpc>
            </a:pPr>
            <a:r>
              <a:rPr lang="en-US" sz="7200" b="1" i="1">
                <a:solidFill>
                  <a:srgbClr val="2D3880"/>
                </a:solidFill>
                <a:latin typeface="Cormorant Garamond Bold Italics"/>
                <a:ea typeface="Cormorant Garamond Bold Italics"/>
                <a:cs typeface="Cormorant Garamond Bold Italics"/>
                <a:sym typeface="Cormorant Garamond Bold Italics"/>
              </a:rPr>
              <a:t>The Research Process</a:t>
            </a:r>
          </a:p>
          <a:p>
            <a:pPr marL="0" lvl="0" indent="0" algn="ctr">
              <a:lnSpc>
                <a:spcPts val="10080"/>
              </a:lnSpc>
              <a:spcBef>
                <a:spcPct val="0"/>
              </a:spcBef>
            </a:pPr>
            <a:endParaRPr lang="en-US" sz="7200" b="1" i="1">
              <a:solidFill>
                <a:srgbClr val="2D3880"/>
              </a:solidFill>
              <a:latin typeface="Cormorant Garamond Bold Italics"/>
              <a:ea typeface="Cormorant Garamond Bold Italics"/>
              <a:cs typeface="Cormorant Garamond Bold Italics"/>
              <a:sym typeface="Cormorant Garamond Bold Italics"/>
            </a:endParaRPr>
          </a:p>
        </p:txBody>
      </p:sp>
      <p:sp>
        <p:nvSpPr>
          <p:cNvPr id="5" name="Freeform 5"/>
          <p:cNvSpPr/>
          <p:nvPr/>
        </p:nvSpPr>
        <p:spPr>
          <a:xfrm>
            <a:off x="14040143" y="6715080"/>
            <a:ext cx="4247857" cy="3571920"/>
          </a:xfrm>
          <a:custGeom>
            <a:avLst/>
            <a:gdLst/>
            <a:ahLst/>
            <a:cxnLst/>
            <a:rect l="l" t="t" r="r" b="b"/>
            <a:pathLst>
              <a:path w="4247857" h="3571920">
                <a:moveTo>
                  <a:pt x="0" y="0"/>
                </a:moveTo>
                <a:lnTo>
                  <a:pt x="4247857" y="0"/>
                </a:lnTo>
                <a:lnTo>
                  <a:pt x="4247857" y="3571920"/>
                </a:lnTo>
                <a:lnTo>
                  <a:pt x="0" y="3571920"/>
                </a:lnTo>
                <a:lnTo>
                  <a:pt x="0" y="0"/>
                </a:lnTo>
                <a:close/>
              </a:path>
            </a:pathLst>
          </a:custGeom>
          <a:blipFill>
            <a:blip r:embed="rId5"/>
            <a:stretch>
              <a:fillRect/>
            </a:stretch>
          </a:blipFill>
        </p:spPr>
        <p:txBody>
          <a:bodyPr/>
          <a:lstStyle/>
          <a:p>
            <a:endParaRPr lang="he-IL"/>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900</Words>
  <Application>Microsoft Office PowerPoint</Application>
  <PresentationFormat>מותאם אישית</PresentationFormat>
  <Paragraphs>102</Paragraphs>
  <Slides>15</Slides>
  <Notes>14</Notes>
  <HiddenSlides>0</HiddenSlides>
  <MMClips>0</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15</vt:i4>
      </vt:variant>
    </vt:vector>
  </HeadingPairs>
  <TitlesOfParts>
    <vt:vector size="22" baseType="lpstr">
      <vt:lpstr>Cormorant Garamond Bold Italics</vt:lpstr>
      <vt:lpstr>Glacial Indifference Bold</vt:lpstr>
      <vt:lpstr>Glacial Indifference</vt:lpstr>
      <vt:lpstr>Arial</vt:lpstr>
      <vt:lpstr>Cormorant Garamond Italics</vt:lpstr>
      <vt:lpstr>Calibri</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Purple Simple Research Proposal Presentation</dc:title>
  <cp:lastModifiedBy>אלרואי סעדיה</cp:lastModifiedBy>
  <cp:revision>2</cp:revision>
  <dcterms:created xsi:type="dcterms:W3CDTF">2006-08-16T00:00:00Z</dcterms:created>
  <dcterms:modified xsi:type="dcterms:W3CDTF">2024-09-20T11:39:58Z</dcterms:modified>
  <dc:identifier>DAGNqVfdSX4</dc:identifier>
</cp:coreProperties>
</file>